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85" r:id="rId6"/>
    <p:sldId id="278" r:id="rId7"/>
    <p:sldId id="279" r:id="rId8"/>
    <p:sldId id="282" r:id="rId9"/>
    <p:sldId id="284" r:id="rId10"/>
    <p:sldId id="262" r:id="rId11"/>
    <p:sldId id="265" r:id="rId12"/>
    <p:sldId id="266" r:id="rId13"/>
    <p:sldId id="263" r:id="rId14"/>
    <p:sldId id="264" r:id="rId15"/>
    <p:sldId id="267" r:id="rId16"/>
    <p:sldId id="268" r:id="rId17"/>
    <p:sldId id="269" r:id="rId18"/>
    <p:sldId id="270" r:id="rId19"/>
    <p:sldId id="271" r:id="rId20"/>
  </p:sldIdLst>
  <p:sldSz cx="18288000" cy="10287000"/>
  <p:notesSz cx="6858000" cy="9144000"/>
  <p:embeddedFontLst>
    <p:embeddedFont>
      <p:font typeface="Noto Sans CJK KR Regular" panose="020B0600000101010101" charset="-127"/>
      <p:regular r:id="rId21"/>
    </p:embeddedFont>
    <p:embeddedFont>
      <p:font typeface="Pretendard" panose="020B0600000101010101" charset="-127"/>
      <p:regular r:id="rId22"/>
      <p:bold r:id="rId23"/>
    </p:embeddedFont>
    <p:embeddedFont>
      <p:font typeface="나눔고딕 Light" panose="020D0904000000000000" pitchFamily="50" charset="-127"/>
      <p:regular r:id="rId24"/>
    </p:embeddedFont>
    <p:embeddedFont>
      <p:font typeface="KoPubWorld돋움체 Bold" panose="00000800000000000000" pitchFamily="2" charset="-127"/>
      <p:bold r:id="rId25"/>
    </p:embeddedFont>
    <p:embeddedFont>
      <p:font typeface="KoPubWorld돋움체 Light" panose="00000300000000000000" pitchFamily="2" charset="-127"/>
      <p:regular r:id="rId26"/>
    </p:embeddedFont>
    <p:embeddedFont>
      <p:font typeface="KoPubWorld돋움체 Medium" panose="00000600000000000000" pitchFamily="2" charset="-127"/>
      <p:regular r:id="rId27"/>
    </p:embeddedFont>
    <p:embeddedFont>
      <p:font typeface="KoPubWorld바탕체 Light" panose="00000300000000000000" pitchFamily="2" charset="-127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22" autoAdjust="0"/>
  </p:normalViewPr>
  <p:slideViewPr>
    <p:cSldViewPr>
      <p:cViewPr>
        <p:scale>
          <a:sx n="41" d="100"/>
          <a:sy n="41" d="100"/>
        </p:scale>
        <p:origin x="-504" y="3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시각장애인 대중교통 이용현황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3F5D-44B5-B5EC-993AC3621CB6}"/>
              </c:ext>
            </c:extLst>
          </c:dPt>
          <c:dPt>
            <c:idx val="1"/>
            <c:bubble3D val="0"/>
            <c:explosion val="31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3F5D-44B5-B5EC-993AC3621CB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3F5D-44B5-B5EC-993AC3621CB6}"/>
              </c:ext>
            </c:extLst>
          </c:dPt>
          <c:dPt>
            <c:idx val="3"/>
            <c:bubble3D val="0"/>
            <c:explosion val="27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3F5D-44B5-B5EC-993AC3621CB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9-3F5D-44B5-B5EC-993AC3621CB6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B-3F5D-44B5-B5EC-993AC3621CB6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D-3F5D-44B5-B5EC-993AC3621CB6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F-3F5D-44B5-B5EC-993AC3621CB6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3F5D-44B5-B5EC-993AC3621CB6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3F5D-44B5-B5EC-993AC3621CB6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3F5D-44B5-B5EC-993AC3621CB6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F5D-44B5-B5EC-993AC3621CB6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3F5D-44B5-B5EC-993AC3621CB6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3F5D-44B5-B5EC-993AC3621CB6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3F5D-44B5-B5EC-993AC3621CB6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F-3F5D-44B5-B5EC-993AC3621CB6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Sheet1!$A$2:$A$9</c:f>
              <c:strCache>
                <c:ptCount val="8"/>
                <c:pt idx="0">
                  <c:v>장애인 콜밴</c:v>
                </c:pt>
                <c:pt idx="1">
                  <c:v>지하철, 전철</c:v>
                </c:pt>
                <c:pt idx="2">
                  <c:v>자가용(승합차)</c:v>
                </c:pt>
                <c:pt idx="3">
                  <c:v>시내, 마을버스</c:v>
                </c:pt>
                <c:pt idx="4">
                  <c:v>자원봉사 차량</c:v>
                </c:pt>
                <c:pt idx="5">
                  <c:v>도보</c:v>
                </c:pt>
                <c:pt idx="6">
                  <c:v>일반 택시</c:v>
                </c:pt>
                <c:pt idx="7">
                  <c:v>장애인 셔틀버스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31</c:v>
                </c:pt>
                <c:pt idx="1">
                  <c:v>28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3F5D-44B5-B5EC-993AC3621CB6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시각장애인이 대중교통을 불편히 여기는 이유</c:v>
                </c:pt>
              </c:strCache>
            </c:strRef>
          </c:tx>
          <c:dPt>
            <c:idx val="0"/>
            <c:bubble3D val="0"/>
            <c:explosion val="15"/>
            <c:spPr>
              <a:gradFill rotWithShape="1">
                <a:gsLst>
                  <a:gs pos="0">
                    <a:schemeClr val="accent1">
                      <a:shade val="44000"/>
                      <a:shade val="51000"/>
                      <a:satMod val="130000"/>
                    </a:schemeClr>
                  </a:gs>
                  <a:gs pos="80000">
                    <a:schemeClr val="accent1">
                      <a:shade val="44000"/>
                      <a:shade val="93000"/>
                      <a:satMod val="130000"/>
                    </a:schemeClr>
                  </a:gs>
                  <a:gs pos="100000">
                    <a:schemeClr val="accent1">
                      <a:shade val="44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7B7E-4F07-9683-C20D255CC7D8}"/>
              </c:ext>
            </c:extLst>
          </c:dPt>
          <c:dPt>
            <c:idx val="1"/>
            <c:bubble3D val="0"/>
            <c:explosion val="29"/>
            <c:spPr>
              <a:gradFill rotWithShape="1">
                <a:gsLst>
                  <a:gs pos="0">
                    <a:schemeClr val="accent1">
                      <a:shade val="58000"/>
                      <a:shade val="51000"/>
                      <a:satMod val="130000"/>
                    </a:schemeClr>
                  </a:gs>
                  <a:gs pos="80000">
                    <a:schemeClr val="accent1">
                      <a:shade val="58000"/>
                      <a:shade val="93000"/>
                      <a:satMod val="130000"/>
                    </a:schemeClr>
                  </a:gs>
                  <a:gs pos="100000">
                    <a:schemeClr val="accent1">
                      <a:shade val="58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7B7E-4F07-9683-C20D255CC7D8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1">
                      <a:shade val="72000"/>
                      <a:shade val="51000"/>
                      <a:satMod val="130000"/>
                    </a:schemeClr>
                  </a:gs>
                  <a:gs pos="80000">
                    <a:schemeClr val="accent1">
                      <a:shade val="72000"/>
                      <a:shade val="93000"/>
                      <a:satMod val="130000"/>
                    </a:schemeClr>
                  </a:gs>
                  <a:gs pos="100000">
                    <a:schemeClr val="accent1">
                      <a:shade val="72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7B7E-4F07-9683-C20D255CC7D8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1">
                      <a:shade val="86000"/>
                      <a:shade val="51000"/>
                      <a:satMod val="130000"/>
                    </a:schemeClr>
                  </a:gs>
                  <a:gs pos="80000">
                    <a:schemeClr val="accent1">
                      <a:shade val="86000"/>
                      <a:shade val="93000"/>
                      <a:satMod val="130000"/>
                    </a:schemeClr>
                  </a:gs>
                  <a:gs pos="100000">
                    <a:schemeClr val="accent1">
                      <a:shade val="86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7-7B7E-4F07-9683-C20D255CC7D8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9-7B7E-4F07-9683-C20D255CC7D8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1">
                      <a:tint val="86000"/>
                      <a:shade val="51000"/>
                      <a:satMod val="130000"/>
                    </a:schemeClr>
                  </a:gs>
                  <a:gs pos="80000">
                    <a:schemeClr val="accent1">
                      <a:tint val="86000"/>
                      <a:shade val="93000"/>
                      <a:satMod val="130000"/>
                    </a:schemeClr>
                  </a:gs>
                  <a:gs pos="100000">
                    <a:schemeClr val="accent1">
                      <a:tint val="86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B-7B7E-4F07-9683-C20D255CC7D8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tint val="72000"/>
                      <a:shade val="51000"/>
                      <a:satMod val="130000"/>
                    </a:schemeClr>
                  </a:gs>
                  <a:gs pos="80000">
                    <a:schemeClr val="accent1">
                      <a:tint val="72000"/>
                      <a:shade val="93000"/>
                      <a:satMod val="130000"/>
                    </a:schemeClr>
                  </a:gs>
                  <a:gs pos="100000">
                    <a:schemeClr val="accent1">
                      <a:tint val="72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D-7B7E-4F07-9683-C20D255CC7D8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1">
                      <a:tint val="58000"/>
                      <a:shade val="51000"/>
                      <a:satMod val="130000"/>
                    </a:schemeClr>
                  </a:gs>
                  <a:gs pos="80000">
                    <a:schemeClr val="accent1">
                      <a:tint val="58000"/>
                      <a:shade val="93000"/>
                      <a:satMod val="130000"/>
                    </a:schemeClr>
                  </a:gs>
                  <a:gs pos="100000">
                    <a:schemeClr val="accent1">
                      <a:tint val="58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F-7B7E-4F07-9683-C20D255CC7D8}"/>
              </c:ext>
            </c:extLst>
          </c:dPt>
          <c:dPt>
            <c:idx val="8"/>
            <c:bubble3D val="0"/>
            <c:spPr>
              <a:gradFill rotWithShape="1">
                <a:gsLst>
                  <a:gs pos="0">
                    <a:schemeClr val="accent1">
                      <a:tint val="44000"/>
                      <a:shade val="51000"/>
                      <a:satMod val="130000"/>
                    </a:schemeClr>
                  </a:gs>
                  <a:gs pos="80000">
                    <a:schemeClr val="accent1">
                      <a:tint val="44000"/>
                      <a:shade val="93000"/>
                      <a:satMod val="130000"/>
                    </a:schemeClr>
                  </a:gs>
                  <a:gs pos="100000">
                    <a:schemeClr val="accent1">
                      <a:tint val="44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11-7B7E-4F07-9683-C20D255CC7D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Sheet1!$A$2:$A$10</c:f>
              <c:strCache>
                <c:ptCount val="9"/>
                <c:pt idx="0">
                  <c:v>교통안내 정보가 부족하다</c:v>
                </c:pt>
                <c:pt idx="1">
                  <c:v>거주지에서 택시, 전철, 버스정류장까지 이동하기 힘들다</c:v>
                </c:pt>
                <c:pt idx="2">
                  <c:v>차량에 승, 하차가 힘들다</c:v>
                </c:pt>
                <c:pt idx="3">
                  <c:v>난폭 운전 및 운전자 서비스 부족</c:v>
                </c:pt>
                <c:pt idx="4">
                  <c:v>환승하기 힘들다</c:v>
                </c:pt>
                <c:pt idx="5">
                  <c:v>차량 승차 후 불안정하다</c:v>
                </c:pt>
                <c:pt idx="6">
                  <c:v>무응답</c:v>
                </c:pt>
                <c:pt idx="7">
                  <c:v>요금이 비싸다</c:v>
                </c:pt>
                <c:pt idx="8">
                  <c:v>기타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17</c:v>
                </c:pt>
                <c:pt idx="1">
                  <c:v>17</c:v>
                </c:pt>
                <c:pt idx="2">
                  <c:v>14</c:v>
                </c:pt>
                <c:pt idx="3">
                  <c:v>14</c:v>
                </c:pt>
                <c:pt idx="4">
                  <c:v>11</c:v>
                </c:pt>
                <c:pt idx="5">
                  <c:v>11</c:v>
                </c:pt>
                <c:pt idx="6">
                  <c:v>6</c:v>
                </c:pt>
                <c:pt idx="7">
                  <c:v>5</c:v>
                </c:pt>
                <c:pt idx="8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7B7E-4F07-9683-C20D255CC7D8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4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ata.go.kr/data/15028198/standard.do#/tab_layer_open" TargetMode="External"/><Relationship Id="rId3" Type="http://schemas.openxmlformats.org/officeDocument/2006/relationships/image" Target="../media/image8.png"/><Relationship Id="rId7" Type="http://schemas.openxmlformats.org/officeDocument/2006/relationships/hyperlink" Target="https://www.data.go.kr/data/15058052/openapi.do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ata.go.kr/data/15127532/fileData.do" TargetMode="External"/><Relationship Id="rId5" Type="http://schemas.openxmlformats.org/officeDocument/2006/relationships/hyperlink" Target="https://www.data.go.kr/tcs/dss/selectApiDataDetailView.do?publicDataPk=15098530" TargetMode="External"/><Relationship Id="rId10" Type="http://schemas.openxmlformats.org/officeDocument/2006/relationships/hyperlink" Target="https://github.com/tableMinPark/paymong" TargetMode="External"/><Relationship Id="rId4" Type="http://schemas.openxmlformats.org/officeDocument/2006/relationships/hyperlink" Target="https://www.data.go.kr/data/15067528/fileData.do" TargetMode="External"/><Relationship Id="rId9" Type="http://schemas.openxmlformats.org/officeDocument/2006/relationships/hyperlink" Target="https://developer.smartthings.com/docs/api/public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8.png"/><Relationship Id="rId7" Type="http://schemas.openxmlformats.org/officeDocument/2006/relationships/chart" Target="../charts/chart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9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1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08100"/>
            <a:ext cx="16751300" cy="403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565400"/>
            <a:ext cx="16751300" cy="7023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902200" y="8204200"/>
            <a:ext cx="10452100" cy="4432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0500" y="8089900"/>
            <a:ext cx="10452100" cy="4432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5400" y="584200"/>
            <a:ext cx="5524500" cy="1409700"/>
          </a:xfrm>
          <a:prstGeom prst="rect">
            <a:avLst/>
          </a:prstGeom>
          <a:effectLst>
            <a:outerShdw blurRad="19663" dist="129704" dir="16380000">
              <a:srgbClr val="3A4CA8">
                <a:alpha val="1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4900" y="13335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5400" y="977900"/>
            <a:ext cx="5524500" cy="1003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1800" y="1333500"/>
            <a:ext cx="292100" cy="292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785100" y="1320800"/>
            <a:ext cx="27178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400" b="0" i="0" u="none" strike="noStrike" spc="300" dirty="0">
                <a:solidFill>
                  <a:srgbClr val="5B6AB8"/>
                </a:solidFill>
                <a:latin typeface="Noto Sans CJK KR Regular"/>
              </a:rPr>
              <a:t>miricanvas.com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E508E945-86DE-BB78-2A80-F98FD1C2492E}"/>
              </a:ext>
            </a:extLst>
          </p:cNvPr>
          <p:cNvSpPr txBox="1"/>
          <p:nvPr/>
        </p:nvSpPr>
        <p:spPr>
          <a:xfrm>
            <a:off x="2273300" y="3911600"/>
            <a:ext cx="13728700" cy="191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b="1" i="0" u="none" strike="noStrike" spc="-700" dirty="0">
                <a:solidFill>
                  <a:schemeClr val="accent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스마트 </a:t>
            </a:r>
            <a:r>
              <a:rPr lang="ko-KR" altLang="en-US" sz="7200" b="1" i="0" u="none" strike="noStrike" spc="-700" dirty="0" err="1">
                <a:solidFill>
                  <a:schemeClr val="accent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워치</a:t>
            </a:r>
            <a:r>
              <a:rPr lang="ko-KR" altLang="en-US" sz="6600" b="1" i="0" u="none" strike="noStrike" spc="-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</a:t>
            </a:r>
            <a:r>
              <a:rPr lang="ko-KR" altLang="en-US" sz="6600" b="1" spc="-700" dirty="0">
                <a:solidFill>
                  <a:schemeClr val="accent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6600" b="1" spc="-7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이용한 </a:t>
            </a:r>
            <a:endParaRPr lang="en-US" altLang="ko-KR" sz="6600" b="1" spc="-7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7200" b="1" spc="-7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시각 장애인 </a:t>
            </a:r>
            <a:r>
              <a:rPr lang="ko-KR" altLang="en-US" sz="7200" b="1" spc="-700" dirty="0">
                <a:solidFill>
                  <a:schemeClr val="accent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생활 보조 애플리케이션</a:t>
            </a:r>
            <a:endParaRPr lang="ko-KR" sz="7200" b="1" i="0" u="none" strike="noStrike" spc="-700" dirty="0">
              <a:solidFill>
                <a:schemeClr val="accent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7C18CAF3-04F1-6082-9D1C-F23A5F456505}"/>
              </a:ext>
            </a:extLst>
          </p:cNvPr>
          <p:cNvSpPr txBox="1"/>
          <p:nvPr/>
        </p:nvSpPr>
        <p:spPr>
          <a:xfrm>
            <a:off x="6130925" y="7537450"/>
            <a:ext cx="5778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100" b="0" i="0" u="none" strike="noStrike" spc="-100" dirty="0">
                <a:solidFill>
                  <a:srgbClr val="5B6AB8"/>
                </a:solidFill>
                <a:ea typeface="ONE Mobile OTF Bold"/>
              </a:rPr>
              <a:t>컴퓨터 공학</a:t>
            </a:r>
            <a:r>
              <a:rPr lang="ko-KR" altLang="en-US" sz="2100" spc="-100" dirty="0">
                <a:solidFill>
                  <a:srgbClr val="5B6AB8"/>
                </a:solidFill>
                <a:ea typeface="ONE Mobile OTF Bold"/>
              </a:rPr>
              <a:t>부</a:t>
            </a:r>
            <a:endParaRPr lang="en-US" altLang="ko-KR" sz="2100" b="0" i="0" u="none" strike="noStrike" spc="-100" dirty="0">
              <a:solidFill>
                <a:srgbClr val="5B6AB8"/>
              </a:solidFill>
              <a:ea typeface="ONE Mobile OTF Bold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100" b="0" i="0" u="none" strike="noStrike" spc="-100" dirty="0">
                <a:solidFill>
                  <a:srgbClr val="5B6AB8"/>
                </a:solidFill>
                <a:ea typeface="ONE Mobile OTF Bold"/>
              </a:rPr>
              <a:t> </a:t>
            </a:r>
            <a:r>
              <a:rPr lang="ko-KR" altLang="en-US" sz="2100" b="0" i="0" u="none" strike="noStrike" spc="-100" dirty="0" err="1">
                <a:solidFill>
                  <a:srgbClr val="5B6AB8"/>
                </a:solidFill>
                <a:ea typeface="ONE Mobile OTF Bold"/>
              </a:rPr>
              <a:t>김현빈</a:t>
            </a:r>
            <a:r>
              <a:rPr lang="en-US" altLang="ko-KR" sz="2100" b="0" i="0" u="none" strike="noStrike" spc="-100" dirty="0">
                <a:solidFill>
                  <a:srgbClr val="5B6AB8"/>
                </a:solidFill>
                <a:ea typeface="ONE Mobile OTF Bold"/>
              </a:rPr>
              <a:t>, </a:t>
            </a:r>
            <a:r>
              <a:rPr lang="ko-KR" altLang="en-US" sz="2100" b="0" i="0" u="none" strike="noStrike" spc="-100" dirty="0">
                <a:solidFill>
                  <a:srgbClr val="5B6AB8"/>
                </a:solidFill>
                <a:ea typeface="ONE Mobile OTF Bold"/>
              </a:rPr>
              <a:t>서하연</a:t>
            </a:r>
            <a:r>
              <a:rPr lang="en-US" altLang="ko-KR" sz="2100" b="0" i="0" u="none" strike="noStrike" spc="-100" dirty="0">
                <a:solidFill>
                  <a:srgbClr val="5B6AB8"/>
                </a:solidFill>
                <a:ea typeface="ONE Mobile OTF Bold"/>
              </a:rPr>
              <a:t>, </a:t>
            </a:r>
            <a:r>
              <a:rPr lang="ko-KR" altLang="en-US" sz="2100" b="0" i="0" u="none" strike="noStrike" spc="-100" dirty="0" err="1">
                <a:solidFill>
                  <a:srgbClr val="5B6AB8"/>
                </a:solidFill>
                <a:ea typeface="ONE Mobile OTF Bold"/>
              </a:rPr>
              <a:t>연찬호</a:t>
            </a:r>
            <a:r>
              <a:rPr lang="en-US" altLang="ko-KR" sz="2100" b="0" i="0" u="none" strike="noStrike" spc="-100" dirty="0">
                <a:solidFill>
                  <a:srgbClr val="5B6AB8"/>
                </a:solidFill>
                <a:ea typeface="ONE Mobile OTF Bold"/>
              </a:rPr>
              <a:t>, </a:t>
            </a:r>
            <a:r>
              <a:rPr lang="ko-KR" altLang="en-US" sz="2100" b="0" i="0" u="none" strike="noStrike" spc="-100" dirty="0" err="1">
                <a:solidFill>
                  <a:srgbClr val="5B6AB8"/>
                </a:solidFill>
                <a:ea typeface="ONE Mobile OTF Bold"/>
              </a:rPr>
              <a:t>김의연</a:t>
            </a:r>
            <a:endParaRPr lang="ko-KR" sz="2100" b="0" i="0" u="none" strike="noStrike" spc="-100" dirty="0">
              <a:solidFill>
                <a:srgbClr val="5B6AB8"/>
              </a:solidFill>
              <a:ea typeface="ONE Mobile OTF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1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B6B732EB-A661-49D5-6623-AB031C3B28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0904804C-8D60-3B72-7817-0D4DC565941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2000" y="2667000"/>
            <a:ext cx="16751300" cy="6921500"/>
          </a:xfrm>
          <a:prstGeom prst="rect">
            <a:avLst/>
          </a:prstGeom>
        </p:spPr>
      </p:pic>
      <p:sp>
        <p:nvSpPr>
          <p:cNvPr id="11" name="TextBox 33">
            <a:extLst>
              <a:ext uri="{FF2B5EF4-FFF2-40B4-BE49-F238E27FC236}">
                <a16:creationId xmlns:a16="http://schemas.microsoft.com/office/drawing/2014/main" id="{C848D0C0-80C3-C4C1-7CD7-233C31AD57EE}"/>
              </a:ext>
            </a:extLst>
          </p:cNvPr>
          <p:cNvSpPr txBox="1"/>
          <p:nvPr/>
        </p:nvSpPr>
        <p:spPr>
          <a:xfrm>
            <a:off x="6629400" y="1422400"/>
            <a:ext cx="50292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900" b="0" i="0" u="none" strike="noStrike" spc="-200" dirty="0">
                <a:solidFill>
                  <a:srgbClr val="2F5CA1"/>
                </a:solidFill>
                <a:ea typeface="ONE Mobile Title OTF"/>
              </a:rPr>
              <a:t>시스템 구성도</a:t>
            </a:r>
            <a:endParaRPr lang="ko-KR" sz="3900" b="0" i="0" u="none" strike="noStrike" spc="-200" dirty="0">
              <a:solidFill>
                <a:srgbClr val="2F5CA1"/>
              </a:solidFill>
              <a:ea typeface="ONE Mobile Title OTF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DA3BCE8-88C3-A45D-8532-5A18B8CAB7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750" y="2730500"/>
            <a:ext cx="15074900" cy="66929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1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>
            <a:extLst>
              <a:ext uri="{FF2B5EF4-FFF2-40B4-BE49-F238E27FC236}">
                <a16:creationId xmlns:a16="http://schemas.microsoft.com/office/drawing/2014/main" id="{A76719CA-7603-8909-7416-5A6BF3CB62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02640" y="717952"/>
            <a:ext cx="16751300" cy="1752600"/>
          </a:xfrm>
          <a:prstGeom prst="rect">
            <a:avLst/>
          </a:prstGeom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D36BF16E-474F-E288-92E6-574DFC9E41A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02640" y="2470552"/>
            <a:ext cx="16751300" cy="7098496"/>
          </a:xfrm>
          <a:prstGeom prst="rect">
            <a:avLst/>
          </a:prstGeom>
        </p:spPr>
      </p:pic>
      <p:sp>
        <p:nvSpPr>
          <p:cNvPr id="21" name="TextBox 18">
            <a:extLst>
              <a:ext uri="{FF2B5EF4-FFF2-40B4-BE49-F238E27FC236}">
                <a16:creationId xmlns:a16="http://schemas.microsoft.com/office/drawing/2014/main" id="{7DEDF47D-0CEB-9FF6-748D-B9EFB7A6A277}"/>
              </a:ext>
            </a:extLst>
          </p:cNvPr>
          <p:cNvSpPr txBox="1"/>
          <p:nvPr/>
        </p:nvSpPr>
        <p:spPr>
          <a:xfrm>
            <a:off x="7112000" y="1422400"/>
            <a:ext cx="40640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900" spc="-200" dirty="0">
                <a:solidFill>
                  <a:srgbClr val="2F5CA1"/>
                </a:solidFill>
                <a:ea typeface="ONE Mobile Title OTF"/>
              </a:rPr>
              <a:t>개발 환경</a:t>
            </a:r>
            <a:endParaRPr lang="ko-KR" sz="3900" b="0" i="0" u="none" strike="noStrike" spc="-200" dirty="0">
              <a:solidFill>
                <a:srgbClr val="2F5CA1"/>
              </a:solidFill>
              <a:ea typeface="ONE Mobile Title OTF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700" y="1866900"/>
            <a:ext cx="2273300" cy="2286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1100" y="2171700"/>
            <a:ext cx="1206500" cy="16637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4900" y="1854200"/>
            <a:ext cx="2273300" cy="2286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0200" y="2146300"/>
            <a:ext cx="1270000" cy="1689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1200" y="4114800"/>
            <a:ext cx="4686300" cy="4953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04600" y="4140200"/>
            <a:ext cx="4686300" cy="49530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159000" y="4533900"/>
            <a:ext cx="4241800" cy="215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500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OS : </a:t>
            </a:r>
            <a:r>
              <a:rPr lang="en-US" sz="28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Galaxy Watch 4 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이상</a:t>
            </a:r>
            <a:endParaRPr lang="en-US" sz="3000" b="0" i="0" u="none" strike="noStrike" dirty="0">
              <a:solidFill>
                <a:srgbClr val="000000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IDE : Android Studio</a:t>
            </a:r>
          </a:p>
          <a:p>
            <a:pPr>
              <a:lnSpc>
                <a:spcPct val="150000"/>
              </a:lnSpc>
            </a:pPr>
            <a:r>
              <a:rPr lang="en-US" altLang="ko-KR" sz="30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Language:  Java, Kotlin</a:t>
            </a:r>
          </a:p>
          <a:p>
            <a:pPr lvl="0" algn="ctr">
              <a:lnSpc>
                <a:spcPct val="99600"/>
              </a:lnSpc>
            </a:pPr>
            <a:endParaRPr lang="en-US" sz="3000" b="0" i="0" u="none" strike="noStrike" dirty="0">
              <a:solidFill>
                <a:srgbClr val="000000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146300" y="5168900"/>
            <a:ext cx="36576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sz="3000" b="0" i="0" u="none" strike="noStrike" dirty="0">
              <a:solidFill>
                <a:srgbClr val="000000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133600" y="5816600"/>
            <a:ext cx="41783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sz="3000" b="0" i="0" u="none" strike="noStrike" dirty="0">
              <a:solidFill>
                <a:srgbClr val="000000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721E5D4F-405F-69CC-8895-62FBEE048710}"/>
              </a:ext>
            </a:extLst>
          </p:cNvPr>
          <p:cNvSpPr txBox="1"/>
          <p:nvPr/>
        </p:nvSpPr>
        <p:spPr>
          <a:xfrm>
            <a:off x="11658600" y="4559300"/>
            <a:ext cx="4241800" cy="215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500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OS : Galaxy </a:t>
            </a:r>
            <a:r>
              <a:rPr lang="en-US" sz="3000" b="0" i="0" u="none" strike="noStrike" dirty="0" err="1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SmartPhone</a:t>
            </a:r>
            <a:endParaRPr lang="en-US" sz="3000" b="0" i="0" u="none" strike="noStrike" dirty="0">
              <a:solidFill>
                <a:srgbClr val="000000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IDE : Android Studio</a:t>
            </a:r>
          </a:p>
          <a:p>
            <a:pPr>
              <a:lnSpc>
                <a:spcPct val="150000"/>
              </a:lnSpc>
            </a:pPr>
            <a:r>
              <a:rPr lang="en-US" altLang="ko-KR" sz="30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Language:  Java, Kotlin</a:t>
            </a:r>
          </a:p>
          <a:p>
            <a:pPr lvl="0" algn="ctr">
              <a:lnSpc>
                <a:spcPct val="99600"/>
              </a:lnSpc>
            </a:pPr>
            <a:endParaRPr lang="en-US" sz="3000" b="0" i="0" u="none" strike="noStrike" dirty="0">
              <a:solidFill>
                <a:srgbClr val="000000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1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>
            <a:extLst>
              <a:ext uri="{FF2B5EF4-FFF2-40B4-BE49-F238E27FC236}">
                <a16:creationId xmlns:a16="http://schemas.microsoft.com/office/drawing/2014/main" id="{7A9EAF55-7152-27C6-021B-17A31D958A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02640" y="717952"/>
            <a:ext cx="16751300" cy="1752600"/>
          </a:xfrm>
          <a:prstGeom prst="rect">
            <a:avLst/>
          </a:prstGeom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3F1BE0DA-352F-6DC6-ABAD-84D43B028AE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02640" y="2470552"/>
            <a:ext cx="16751300" cy="69528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4114800"/>
            <a:ext cx="4686300" cy="4953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4600" y="4140200"/>
            <a:ext cx="4686300" cy="5080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9600" y="1866900"/>
            <a:ext cx="2159000" cy="2159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197100" y="4508500"/>
            <a:ext cx="4229100" cy="3276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Android Studio </a:t>
            </a:r>
            <a:r>
              <a:rPr lang="ko-KR" sz="26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를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통해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  </a:t>
            </a:r>
            <a:r>
              <a:rPr lang="en-US" sz="2600" b="0" i="0" u="none" strike="noStrike" dirty="0" err="1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kotlin</a:t>
            </a:r>
            <a:r>
              <a:rPr lang="ko-KR" sz="26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으로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갤럭시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sz="2600" b="0" i="0" u="none" strike="noStrike" dirty="0" err="1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워치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및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앱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개발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동시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진행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 </a:t>
            </a:r>
          </a:p>
          <a:p>
            <a:pPr lvl="0" algn="l">
              <a:lnSpc>
                <a:spcPct val="99600"/>
              </a:lnSpc>
            </a:pPr>
            <a:endParaRPr lang="en-US" sz="2600" b="0" i="0" u="none" strike="noStrike" dirty="0">
              <a:solidFill>
                <a:srgbClr val="000000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lvl="0" algn="l">
              <a:lnSpc>
                <a:spcPct val="99600"/>
              </a:lnSpc>
            </a:pPr>
            <a:r>
              <a:rPr lang="ko-KR" sz="26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기능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: </a:t>
            </a:r>
            <a:r>
              <a:rPr lang="ko-KR" sz="26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홈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네트워크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sz="26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지하철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API</a:t>
            </a:r>
            <a:r>
              <a:rPr lang="ko-KR" sz="26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를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받아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와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동시에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재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가공하여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시각장애인들에게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접근성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좋은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순차적인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정보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제공이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가능한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형태로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재가공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20500" y="4495800"/>
            <a:ext cx="4305300" cy="354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7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MySQL</a:t>
            </a:r>
            <a:r>
              <a:rPr lang="ko-KR" altLang="en-US" sz="27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을 통해서 대중교통의 실시간 위치 및 역들을 받아오고</a:t>
            </a:r>
            <a:endParaRPr lang="en-US" altLang="ko-KR" sz="2700" b="0" i="0" u="none" strike="noStrike" dirty="0">
              <a:solidFill>
                <a:srgbClr val="000000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2700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사용자에게 제공한다</a:t>
            </a:r>
            <a:r>
              <a:rPr lang="en-US" altLang="ko-KR" sz="2700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altLang="ko-KR" sz="2700" b="0" i="0" u="none" strike="noStrike" dirty="0">
              <a:solidFill>
                <a:srgbClr val="000000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2700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그리고 사용자에게 연결된 홈 네트워크들도 저장 및 불러 올 수 있게 한다</a:t>
            </a:r>
            <a:r>
              <a:rPr lang="en-US" altLang="ko-KR" sz="2700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lang="ko-KR" sz="2700" b="0" i="0" u="none" strike="noStrike" dirty="0">
              <a:solidFill>
                <a:srgbClr val="000000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5" name="그림 14" descr="그래픽, 로고, 폰트, 클립아트이(가) 표시된 사진&#10;&#10;자동 생성된 설명">
            <a:extLst>
              <a:ext uri="{FF2B5EF4-FFF2-40B4-BE49-F238E27FC236}">
                <a16:creationId xmlns:a16="http://schemas.microsoft.com/office/drawing/2014/main" id="{3B55FC36-4F6E-E137-AE34-9E06B24FF1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3401" y="1970089"/>
            <a:ext cx="3022598" cy="2055811"/>
          </a:xfrm>
          <a:prstGeom prst="rect">
            <a:avLst/>
          </a:prstGeom>
        </p:spPr>
      </p:pic>
      <p:sp>
        <p:nvSpPr>
          <p:cNvPr id="16" name="TextBox 18">
            <a:extLst>
              <a:ext uri="{FF2B5EF4-FFF2-40B4-BE49-F238E27FC236}">
                <a16:creationId xmlns:a16="http://schemas.microsoft.com/office/drawing/2014/main" id="{8B3E3627-7565-E152-C63F-C99E811CE41E}"/>
              </a:ext>
            </a:extLst>
          </p:cNvPr>
          <p:cNvSpPr txBox="1"/>
          <p:nvPr/>
        </p:nvSpPr>
        <p:spPr>
          <a:xfrm>
            <a:off x="7112000" y="1422400"/>
            <a:ext cx="40640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900" spc="-200" dirty="0">
                <a:solidFill>
                  <a:srgbClr val="2F5CA1"/>
                </a:solidFill>
                <a:ea typeface="ONE Mobile Title OTF"/>
              </a:rPr>
              <a:t>개발 환경</a:t>
            </a:r>
            <a:endParaRPr lang="ko-KR" sz="3900" b="0" i="0" u="none" strike="noStrike" spc="-200" dirty="0">
              <a:solidFill>
                <a:srgbClr val="2F5CA1"/>
              </a:solidFill>
              <a:ea typeface="ONE Mobile Title OTF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1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0C30D860-F918-6659-A094-E64E839619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D040A992-EC19-6922-E906-4E21EE3A82D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2000" y="2667000"/>
            <a:ext cx="16751300" cy="6921500"/>
          </a:xfrm>
          <a:prstGeom prst="rect">
            <a:avLst/>
          </a:prstGeom>
        </p:spPr>
      </p:pic>
      <p:sp>
        <p:nvSpPr>
          <p:cNvPr id="10" name="TextBox 33">
            <a:extLst>
              <a:ext uri="{FF2B5EF4-FFF2-40B4-BE49-F238E27FC236}">
                <a16:creationId xmlns:a16="http://schemas.microsoft.com/office/drawing/2014/main" id="{13AF995E-92C9-37D6-D0EE-50A4B5AE8425}"/>
              </a:ext>
            </a:extLst>
          </p:cNvPr>
          <p:cNvSpPr txBox="1"/>
          <p:nvPr/>
        </p:nvSpPr>
        <p:spPr>
          <a:xfrm>
            <a:off x="6629400" y="1422400"/>
            <a:ext cx="50292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900" b="0" i="0" u="none" strike="noStrike" spc="-200" dirty="0">
                <a:solidFill>
                  <a:srgbClr val="2F5CA1"/>
                </a:solidFill>
                <a:ea typeface="ONE Mobile Title OTF"/>
              </a:rPr>
              <a:t>제품 시나리오</a:t>
            </a:r>
            <a:endParaRPr lang="ko-KR" sz="3900" b="0" i="0" u="none" strike="noStrike" spc="-200" dirty="0">
              <a:solidFill>
                <a:srgbClr val="2F5CA1"/>
              </a:solidFill>
              <a:ea typeface="ONE Mobile Title OTF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7A1449B-AC4A-FB56-F125-0E7DDCF18FED}"/>
              </a:ext>
            </a:extLst>
          </p:cNvPr>
          <p:cNvGrpSpPr/>
          <p:nvPr/>
        </p:nvGrpSpPr>
        <p:grpSpPr>
          <a:xfrm>
            <a:off x="762000" y="1368906"/>
            <a:ext cx="16751300" cy="8166100"/>
            <a:chOff x="914400" y="1574800"/>
            <a:chExt cx="16751300" cy="8166100"/>
          </a:xfrm>
        </p:grpSpPr>
        <p:pic>
          <p:nvPicPr>
            <p:cNvPr id="12" name="Picture 3">
              <a:extLst>
                <a:ext uri="{FF2B5EF4-FFF2-40B4-BE49-F238E27FC236}">
                  <a16:creationId xmlns:a16="http://schemas.microsoft.com/office/drawing/2014/main" id="{94A602DA-D797-FFB0-36ED-3ECA67DC0388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914400" y="2603500"/>
              <a:ext cx="16751300" cy="7137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DA09AD-FAD3-2689-AB64-14FB5FC0E355}"/>
                </a:ext>
              </a:extLst>
            </p:cNvPr>
            <p:cNvSpPr txBox="1"/>
            <p:nvPr/>
          </p:nvSpPr>
          <p:spPr>
            <a:xfrm>
              <a:off x="7264400" y="1574800"/>
              <a:ext cx="4064000" cy="698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endParaRPr lang="ko-KR" sz="3900" b="0" i="0" u="none" strike="noStrike" spc="-200" dirty="0">
                <a:solidFill>
                  <a:srgbClr val="2F5CA1"/>
                </a:solidFill>
                <a:ea typeface="ONE Mobile Title OTF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1B3DD3B3-4E1C-7D74-AF1C-2C8F043C85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0" y="3335697"/>
            <a:ext cx="12115800" cy="526121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1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>
            <a:extLst>
              <a:ext uri="{FF2B5EF4-FFF2-40B4-BE49-F238E27FC236}">
                <a16:creationId xmlns:a16="http://schemas.microsoft.com/office/drawing/2014/main" id="{922BC923-F8AF-8200-5DBD-E5F44C6D1E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id="23" name="Picture 3">
            <a:extLst>
              <a:ext uri="{FF2B5EF4-FFF2-40B4-BE49-F238E27FC236}">
                <a16:creationId xmlns:a16="http://schemas.microsoft.com/office/drawing/2014/main" id="{C8370AC0-D28B-6046-01C3-B7D8B423851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2000" y="2667000"/>
            <a:ext cx="16751300" cy="6921500"/>
          </a:xfrm>
          <a:prstGeom prst="rect">
            <a:avLst/>
          </a:prstGeom>
        </p:spPr>
      </p:pic>
      <p:sp>
        <p:nvSpPr>
          <p:cNvPr id="24" name="TextBox 33">
            <a:extLst>
              <a:ext uri="{FF2B5EF4-FFF2-40B4-BE49-F238E27FC236}">
                <a16:creationId xmlns:a16="http://schemas.microsoft.com/office/drawing/2014/main" id="{0C6E00D7-08EA-C52A-EC40-6B5569CECBE7}"/>
              </a:ext>
            </a:extLst>
          </p:cNvPr>
          <p:cNvSpPr txBox="1"/>
          <p:nvPr/>
        </p:nvSpPr>
        <p:spPr>
          <a:xfrm>
            <a:off x="6629400" y="1422400"/>
            <a:ext cx="50292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900" b="0" i="0" u="none" strike="noStrike" spc="-200" dirty="0">
                <a:solidFill>
                  <a:srgbClr val="2F5CA1"/>
                </a:solidFill>
                <a:ea typeface="ONE Mobile Title OTF"/>
              </a:rPr>
              <a:t>개발 예상 결과물</a:t>
            </a:r>
            <a:endParaRPr lang="ko-KR" sz="3900" b="0" i="0" u="none" strike="noStrike" spc="-200" dirty="0">
              <a:solidFill>
                <a:srgbClr val="2F5CA1"/>
              </a:solidFill>
              <a:ea typeface="ONE Mobile Title OTF"/>
            </a:endParaRPr>
          </a:p>
        </p:txBody>
      </p:sp>
      <p:pic>
        <p:nvPicPr>
          <p:cNvPr id="25" name="Picture 10">
            <a:extLst>
              <a:ext uri="{FF2B5EF4-FFF2-40B4-BE49-F238E27FC236}">
                <a16:creationId xmlns:a16="http://schemas.microsoft.com/office/drawing/2014/main" id="{C8AECAE1-9210-D787-0DB2-01C2DC631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020" y="3454371"/>
            <a:ext cx="3056467" cy="42147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74F6455-5226-0376-B5A6-57C02D8900A7}"/>
              </a:ext>
            </a:extLst>
          </p:cNvPr>
          <p:cNvSpPr txBox="1"/>
          <p:nvPr/>
        </p:nvSpPr>
        <p:spPr>
          <a:xfrm>
            <a:off x="8672277" y="4533248"/>
            <a:ext cx="37344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UI/UX </a:t>
            </a:r>
            <a:r>
              <a:rPr lang="ko-KR" altLang="en-US" sz="3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주의 사항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F431BB5-5F4C-2C8E-A78E-1D41218259AF}"/>
              </a:ext>
            </a:extLst>
          </p:cNvPr>
          <p:cNvSpPr txBox="1"/>
          <p:nvPr/>
        </p:nvSpPr>
        <p:spPr>
          <a:xfrm>
            <a:off x="8672277" y="5317462"/>
            <a:ext cx="67241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KoPubWorld돋움체 Light" panose="020B0600000101010101" charset="-127"/>
                <a:ea typeface="KoPubWorld돋움체 Light" panose="020B0600000101010101" charset="-127"/>
                <a:cs typeface="KoPubWorld돋움체 Light" panose="020B0600000101010101" charset="-127"/>
              </a:rPr>
              <a:t>시각장애인의 경우 음성안내 시스템인 </a:t>
            </a:r>
            <a:r>
              <a:rPr lang="en-US" altLang="ko-KR" sz="2500" b="1" dirty="0" err="1">
                <a:highlight>
                  <a:srgbClr val="FFFF00"/>
                </a:highlight>
                <a:latin typeface="KoPubWorld돋움체 Light" panose="020B0600000101010101" charset="-127"/>
                <a:ea typeface="KoPubWorld돋움체 Light" panose="020B0600000101010101" charset="-127"/>
                <a:cs typeface="KoPubWorld돋움체 Light" panose="020B0600000101010101" charset="-127"/>
              </a:rPr>
              <a:t>TalkBack</a:t>
            </a:r>
            <a:r>
              <a:rPr lang="ko-KR" altLang="en-US" sz="2500" dirty="0">
                <a:latin typeface="KoPubWorld돋움체 Light" panose="020B0600000101010101" charset="-127"/>
                <a:ea typeface="KoPubWorld돋움체 Light" panose="020B0600000101010101" charset="-127"/>
                <a:cs typeface="KoPubWorld돋움체 Light" panose="020B0600000101010101" charset="-127"/>
              </a:rPr>
              <a:t>를 이용하는 경우가 다수 존재하므로 시스템 요소들의  위치를 고려하여 </a:t>
            </a:r>
            <a:r>
              <a:rPr lang="en-US" altLang="ko-KR" sz="2500" dirty="0">
                <a:latin typeface="KoPubWorld돋움체 Light" panose="020B0600000101010101" charset="-127"/>
                <a:ea typeface="KoPubWorld돋움체 Light" panose="020B0600000101010101" charset="-127"/>
                <a:cs typeface="KoPubWorld돋움체 Light" panose="020B0600000101010101" charset="-127"/>
              </a:rPr>
              <a:t>UI/UX </a:t>
            </a:r>
            <a:r>
              <a:rPr lang="en-US" altLang="ko-KR" sz="2500" b="1" dirty="0">
                <a:highlight>
                  <a:srgbClr val="FFFF00"/>
                </a:highlight>
                <a:latin typeface="KoPubWorld돋움체 Light" panose="020B0600000101010101" charset="-127"/>
                <a:ea typeface="KoPubWorld돋움체 Light" panose="020B0600000101010101" charset="-127"/>
                <a:cs typeface="KoPubWorld돋움체 Light" panose="020B0600000101010101" charset="-127"/>
              </a:rPr>
              <a:t>Linear</a:t>
            </a:r>
            <a:r>
              <a:rPr lang="ko-KR" altLang="en-US" sz="2500" dirty="0">
                <a:latin typeface="KoPubWorld돋움체 Light" panose="020B0600000101010101" charset="-127"/>
                <a:ea typeface="KoPubWorld돋움체 Light" panose="020B0600000101010101" charset="-127"/>
                <a:cs typeface="KoPubWorld돋움체 Light" panose="020B0600000101010101" charset="-127"/>
              </a:rPr>
              <a:t>하게 위치시키는 것이 중요하다</a:t>
            </a:r>
            <a:r>
              <a:rPr lang="en-US" altLang="ko-KR" sz="2500" dirty="0">
                <a:latin typeface="KoPubWorld돋움체 Light" panose="020B0600000101010101" charset="-127"/>
                <a:ea typeface="KoPubWorld돋움체 Light" panose="020B0600000101010101" charset="-127"/>
                <a:cs typeface="KoPubWorld돋움체 Light" panose="020B0600000101010101" charset="-127"/>
              </a:rPr>
              <a:t>.</a:t>
            </a:r>
            <a:endParaRPr lang="ko-KR" altLang="en-US" sz="2500" dirty="0">
              <a:latin typeface="KoPubWorld돋움체 Light" panose="020B0600000101010101" charset="-127"/>
              <a:ea typeface="KoPubWorld돋움체 Light" panose="020B0600000101010101" charset="-127"/>
              <a:cs typeface="KoPubWorld돋움체 Light" panose="020B0600000101010101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58917CC-9F1A-2F5C-AF56-70DBBD03105F}"/>
              </a:ext>
            </a:extLst>
          </p:cNvPr>
          <p:cNvGrpSpPr/>
          <p:nvPr/>
        </p:nvGrpSpPr>
        <p:grpSpPr>
          <a:xfrm>
            <a:off x="3733800" y="4189798"/>
            <a:ext cx="2769343" cy="2743852"/>
            <a:chOff x="12268200" y="4169842"/>
            <a:chExt cx="2769343" cy="2743852"/>
          </a:xfrm>
        </p:grpSpPr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C2E50110-8ABB-298E-7609-64FA68F79DDD}"/>
                </a:ext>
              </a:extLst>
            </p:cNvPr>
            <p:cNvSpPr/>
            <p:nvPr/>
          </p:nvSpPr>
          <p:spPr>
            <a:xfrm>
              <a:off x="13168077" y="4507403"/>
              <a:ext cx="1386123" cy="2058052"/>
            </a:xfrm>
            <a:custGeom>
              <a:avLst/>
              <a:gdLst>
                <a:gd name="connsiteX0" fmla="*/ 231025 w 1386123"/>
                <a:gd name="connsiteY0" fmla="*/ 0 h 2058052"/>
                <a:gd name="connsiteX1" fmla="*/ 1155098 w 1386123"/>
                <a:gd name="connsiteY1" fmla="*/ 0 h 2058052"/>
                <a:gd name="connsiteX2" fmla="*/ 1386123 w 1386123"/>
                <a:gd name="connsiteY2" fmla="*/ 231025 h 2058052"/>
                <a:gd name="connsiteX3" fmla="*/ 1386123 w 1386123"/>
                <a:gd name="connsiteY3" fmla="*/ 1827027 h 2058052"/>
                <a:gd name="connsiteX4" fmla="*/ 1155098 w 1386123"/>
                <a:gd name="connsiteY4" fmla="*/ 2058052 h 2058052"/>
                <a:gd name="connsiteX5" fmla="*/ 231025 w 1386123"/>
                <a:gd name="connsiteY5" fmla="*/ 2058052 h 2058052"/>
                <a:gd name="connsiteX6" fmla="*/ 0 w 1386123"/>
                <a:gd name="connsiteY6" fmla="*/ 1827027 h 2058052"/>
                <a:gd name="connsiteX7" fmla="*/ 0 w 1386123"/>
                <a:gd name="connsiteY7" fmla="*/ 231025 h 2058052"/>
                <a:gd name="connsiteX8" fmla="*/ 231025 w 1386123"/>
                <a:gd name="connsiteY8" fmla="*/ 0 h 205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6123" h="2058052">
                  <a:moveTo>
                    <a:pt x="231025" y="0"/>
                  </a:moveTo>
                  <a:lnTo>
                    <a:pt x="1155098" y="0"/>
                  </a:lnTo>
                  <a:cubicBezTo>
                    <a:pt x="1282690" y="0"/>
                    <a:pt x="1386123" y="103433"/>
                    <a:pt x="1386123" y="231025"/>
                  </a:cubicBezTo>
                  <a:lnTo>
                    <a:pt x="1386123" y="1827027"/>
                  </a:lnTo>
                  <a:cubicBezTo>
                    <a:pt x="1386123" y="1954619"/>
                    <a:pt x="1282690" y="2058052"/>
                    <a:pt x="1155098" y="2058052"/>
                  </a:cubicBezTo>
                  <a:lnTo>
                    <a:pt x="231025" y="2058052"/>
                  </a:lnTo>
                  <a:cubicBezTo>
                    <a:pt x="103433" y="2058052"/>
                    <a:pt x="0" y="1954619"/>
                    <a:pt x="0" y="1827027"/>
                  </a:cubicBezTo>
                  <a:lnTo>
                    <a:pt x="0" y="231025"/>
                  </a:lnTo>
                  <a:cubicBezTo>
                    <a:pt x="0" y="103433"/>
                    <a:pt x="103433" y="0"/>
                    <a:pt x="231025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024C92CA-8BFC-6FFD-1AE7-0ABE8B9DC27E}"/>
                </a:ext>
              </a:extLst>
            </p:cNvPr>
            <p:cNvSpPr/>
            <p:nvPr/>
          </p:nvSpPr>
          <p:spPr>
            <a:xfrm>
              <a:off x="12268200" y="4527339"/>
              <a:ext cx="605580" cy="2028040"/>
            </a:xfrm>
            <a:custGeom>
              <a:avLst/>
              <a:gdLst>
                <a:gd name="connsiteX0" fmla="*/ 454790 w 605580"/>
                <a:gd name="connsiteY0" fmla="*/ 0 h 2028040"/>
                <a:gd name="connsiteX1" fmla="*/ 464481 w 605580"/>
                <a:gd name="connsiteY1" fmla="*/ 3008 h 2028040"/>
                <a:gd name="connsiteX2" fmla="*/ 605580 w 605580"/>
                <a:gd name="connsiteY2" fmla="*/ 215878 h 2028040"/>
                <a:gd name="connsiteX3" fmla="*/ 605580 w 605580"/>
                <a:gd name="connsiteY3" fmla="*/ 1811880 h 2028040"/>
                <a:gd name="connsiteX4" fmla="*/ 464481 w 605580"/>
                <a:gd name="connsiteY4" fmla="*/ 2024750 h 2028040"/>
                <a:gd name="connsiteX5" fmla="*/ 453882 w 605580"/>
                <a:gd name="connsiteY5" fmla="*/ 2028040 h 2028040"/>
                <a:gd name="connsiteX6" fmla="*/ 405561 w 605580"/>
                <a:gd name="connsiteY6" fmla="*/ 1984527 h 2028040"/>
                <a:gd name="connsiteX7" fmla="*/ 0 w 605580"/>
                <a:gd name="connsiteY7" fmla="*/ 1014429 h 2028040"/>
                <a:gd name="connsiteX8" fmla="*/ 405561 w 605580"/>
                <a:gd name="connsiteY8" fmla="*/ 44331 h 2028040"/>
                <a:gd name="connsiteX9" fmla="*/ 454790 w 605580"/>
                <a:gd name="connsiteY9" fmla="*/ 0 h 2028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5580" h="2028040">
                  <a:moveTo>
                    <a:pt x="454790" y="0"/>
                  </a:moveTo>
                  <a:lnTo>
                    <a:pt x="464481" y="3008"/>
                  </a:lnTo>
                  <a:cubicBezTo>
                    <a:pt x="547399" y="38080"/>
                    <a:pt x="605580" y="120184"/>
                    <a:pt x="605580" y="215878"/>
                  </a:cubicBezTo>
                  <a:lnTo>
                    <a:pt x="605580" y="1811880"/>
                  </a:lnTo>
                  <a:cubicBezTo>
                    <a:pt x="605580" y="1907574"/>
                    <a:pt x="547399" y="1989679"/>
                    <a:pt x="464481" y="2024750"/>
                  </a:cubicBezTo>
                  <a:lnTo>
                    <a:pt x="453882" y="2028040"/>
                  </a:lnTo>
                  <a:lnTo>
                    <a:pt x="405561" y="1984527"/>
                  </a:lnTo>
                  <a:cubicBezTo>
                    <a:pt x="154985" y="1736258"/>
                    <a:pt x="0" y="1393276"/>
                    <a:pt x="0" y="1014429"/>
                  </a:cubicBezTo>
                  <a:cubicBezTo>
                    <a:pt x="0" y="635582"/>
                    <a:pt x="154985" y="292601"/>
                    <a:pt x="405561" y="44331"/>
                  </a:cubicBezTo>
                  <a:lnTo>
                    <a:pt x="45479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915C4D0D-25C5-C864-EB14-7B3647D47D65}"/>
                </a:ext>
              </a:extLst>
            </p:cNvPr>
            <p:cNvSpPr/>
            <p:nvPr/>
          </p:nvSpPr>
          <p:spPr>
            <a:xfrm>
              <a:off x="12722081" y="4169842"/>
              <a:ext cx="2315462" cy="2743852"/>
            </a:xfrm>
            <a:custGeom>
              <a:avLst/>
              <a:gdLst>
                <a:gd name="connsiteX0" fmla="*/ 930790 w 2315462"/>
                <a:gd name="connsiteY0" fmla="*/ 0 h 2743852"/>
                <a:gd name="connsiteX1" fmla="*/ 2315462 w 2315462"/>
                <a:gd name="connsiteY1" fmla="*/ 1371926 h 2743852"/>
                <a:gd name="connsiteX2" fmla="*/ 930790 w 2315462"/>
                <a:gd name="connsiteY2" fmla="*/ 2743852 h 2743852"/>
                <a:gd name="connsiteX3" fmla="*/ 50010 w 2315462"/>
                <a:gd name="connsiteY3" fmla="*/ 2430571 h 2743852"/>
                <a:gd name="connsiteX4" fmla="*/ 0 w 2315462"/>
                <a:gd name="connsiteY4" fmla="*/ 2385537 h 2743852"/>
                <a:gd name="connsiteX5" fmla="*/ 10599 w 2315462"/>
                <a:gd name="connsiteY5" fmla="*/ 2382247 h 2743852"/>
                <a:gd name="connsiteX6" fmla="*/ 151698 w 2315462"/>
                <a:gd name="connsiteY6" fmla="*/ 2169377 h 2743852"/>
                <a:gd name="connsiteX7" fmla="*/ 151698 w 2315462"/>
                <a:gd name="connsiteY7" fmla="*/ 573375 h 2743852"/>
                <a:gd name="connsiteX8" fmla="*/ 10599 w 2315462"/>
                <a:gd name="connsiteY8" fmla="*/ 360505 h 2743852"/>
                <a:gd name="connsiteX9" fmla="*/ 908 w 2315462"/>
                <a:gd name="connsiteY9" fmla="*/ 357497 h 2743852"/>
                <a:gd name="connsiteX10" fmla="*/ 50010 w 2315462"/>
                <a:gd name="connsiteY10" fmla="*/ 313281 h 2743852"/>
                <a:gd name="connsiteX11" fmla="*/ 930790 w 2315462"/>
                <a:gd name="connsiteY11" fmla="*/ 0 h 2743852"/>
                <a:gd name="connsiteX12" fmla="*/ 677020 w 2315462"/>
                <a:gd name="connsiteY12" fmla="*/ 337561 h 2743852"/>
                <a:gd name="connsiteX13" fmla="*/ 445995 w 2315462"/>
                <a:gd name="connsiteY13" fmla="*/ 568586 h 2743852"/>
                <a:gd name="connsiteX14" fmla="*/ 445995 w 2315462"/>
                <a:gd name="connsiteY14" fmla="*/ 2164588 h 2743852"/>
                <a:gd name="connsiteX15" fmla="*/ 677020 w 2315462"/>
                <a:gd name="connsiteY15" fmla="*/ 2395613 h 2743852"/>
                <a:gd name="connsiteX16" fmla="*/ 1601093 w 2315462"/>
                <a:gd name="connsiteY16" fmla="*/ 2395613 h 2743852"/>
                <a:gd name="connsiteX17" fmla="*/ 1832118 w 2315462"/>
                <a:gd name="connsiteY17" fmla="*/ 2164588 h 2743852"/>
                <a:gd name="connsiteX18" fmla="*/ 1832118 w 2315462"/>
                <a:gd name="connsiteY18" fmla="*/ 568586 h 2743852"/>
                <a:gd name="connsiteX19" fmla="*/ 1601093 w 2315462"/>
                <a:gd name="connsiteY19" fmla="*/ 337561 h 2743852"/>
                <a:gd name="connsiteX20" fmla="*/ 677020 w 2315462"/>
                <a:gd name="connsiteY20" fmla="*/ 337561 h 274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15462" h="2743852">
                  <a:moveTo>
                    <a:pt x="930790" y="0"/>
                  </a:moveTo>
                  <a:cubicBezTo>
                    <a:pt x="1695523" y="0"/>
                    <a:pt x="2315462" y="614232"/>
                    <a:pt x="2315462" y="1371926"/>
                  </a:cubicBezTo>
                  <a:cubicBezTo>
                    <a:pt x="2315462" y="2129620"/>
                    <a:pt x="1695523" y="2743852"/>
                    <a:pt x="930790" y="2743852"/>
                  </a:cubicBezTo>
                  <a:cubicBezTo>
                    <a:pt x="596219" y="2743852"/>
                    <a:pt x="289363" y="2626284"/>
                    <a:pt x="50010" y="2430571"/>
                  </a:cubicBezTo>
                  <a:lnTo>
                    <a:pt x="0" y="2385537"/>
                  </a:lnTo>
                  <a:lnTo>
                    <a:pt x="10599" y="2382247"/>
                  </a:lnTo>
                  <a:cubicBezTo>
                    <a:pt x="93517" y="2347176"/>
                    <a:pt x="151698" y="2265071"/>
                    <a:pt x="151698" y="2169377"/>
                  </a:cubicBezTo>
                  <a:lnTo>
                    <a:pt x="151698" y="573375"/>
                  </a:lnTo>
                  <a:cubicBezTo>
                    <a:pt x="151698" y="477681"/>
                    <a:pt x="93517" y="395577"/>
                    <a:pt x="10599" y="360505"/>
                  </a:cubicBezTo>
                  <a:lnTo>
                    <a:pt x="908" y="357497"/>
                  </a:lnTo>
                  <a:lnTo>
                    <a:pt x="50010" y="313281"/>
                  </a:lnTo>
                  <a:cubicBezTo>
                    <a:pt x="289363" y="117568"/>
                    <a:pt x="596219" y="0"/>
                    <a:pt x="930790" y="0"/>
                  </a:cubicBezTo>
                  <a:close/>
                  <a:moveTo>
                    <a:pt x="677020" y="337561"/>
                  </a:moveTo>
                  <a:cubicBezTo>
                    <a:pt x="549428" y="337561"/>
                    <a:pt x="445995" y="440994"/>
                    <a:pt x="445995" y="568586"/>
                  </a:cubicBezTo>
                  <a:lnTo>
                    <a:pt x="445995" y="2164588"/>
                  </a:lnTo>
                  <a:cubicBezTo>
                    <a:pt x="445995" y="2292180"/>
                    <a:pt x="549428" y="2395613"/>
                    <a:pt x="677020" y="2395613"/>
                  </a:cubicBezTo>
                  <a:lnTo>
                    <a:pt x="1601093" y="2395613"/>
                  </a:lnTo>
                  <a:cubicBezTo>
                    <a:pt x="1728685" y="2395613"/>
                    <a:pt x="1832118" y="2292180"/>
                    <a:pt x="1832118" y="2164588"/>
                  </a:cubicBezTo>
                  <a:lnTo>
                    <a:pt x="1832118" y="568586"/>
                  </a:lnTo>
                  <a:cubicBezTo>
                    <a:pt x="1832118" y="440994"/>
                    <a:pt x="1728685" y="337561"/>
                    <a:pt x="1601093" y="337561"/>
                  </a:cubicBezTo>
                  <a:lnTo>
                    <a:pt x="677020" y="337561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F76A130-6FE9-5D0E-2EFE-929204CDF89B}"/>
                </a:ext>
              </a:extLst>
            </p:cNvPr>
            <p:cNvSpPr txBox="1"/>
            <p:nvPr/>
          </p:nvSpPr>
          <p:spPr>
            <a:xfrm>
              <a:off x="13637802" y="4731484"/>
              <a:ext cx="459198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latin typeface="KoPubWorld돋움체 Bold" panose="020B0600000101010101" charset="-127"/>
                  <a:ea typeface="KoPubWorld돋움체 Bold" panose="020B0600000101010101" charset="-127"/>
                  <a:cs typeface="KoPubWorld돋움체 Bold" panose="020B0600000101010101" charset="-127"/>
                </a:rPr>
                <a:t>음성유도기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C8EE32E-11ED-8CDD-754B-8F1CC897F5B8}"/>
              </a:ext>
            </a:extLst>
          </p:cNvPr>
          <p:cNvGrpSpPr/>
          <p:nvPr/>
        </p:nvGrpSpPr>
        <p:grpSpPr>
          <a:xfrm>
            <a:off x="3733800" y="4189798"/>
            <a:ext cx="2769344" cy="2743852"/>
            <a:chOff x="6908056" y="4189798"/>
            <a:chExt cx="2769344" cy="2743852"/>
          </a:xfrm>
        </p:grpSpPr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B5B981E1-E965-4DEA-C501-CE237B2BB844}"/>
                </a:ext>
              </a:extLst>
            </p:cNvPr>
            <p:cNvSpPr/>
            <p:nvPr/>
          </p:nvSpPr>
          <p:spPr>
            <a:xfrm>
              <a:off x="7669290" y="4532148"/>
              <a:ext cx="1386123" cy="2058052"/>
            </a:xfrm>
            <a:custGeom>
              <a:avLst/>
              <a:gdLst>
                <a:gd name="connsiteX0" fmla="*/ 231025 w 1386123"/>
                <a:gd name="connsiteY0" fmla="*/ 0 h 2058052"/>
                <a:gd name="connsiteX1" fmla="*/ 1155098 w 1386123"/>
                <a:gd name="connsiteY1" fmla="*/ 0 h 2058052"/>
                <a:gd name="connsiteX2" fmla="*/ 1386123 w 1386123"/>
                <a:gd name="connsiteY2" fmla="*/ 231025 h 2058052"/>
                <a:gd name="connsiteX3" fmla="*/ 1386123 w 1386123"/>
                <a:gd name="connsiteY3" fmla="*/ 1827027 h 2058052"/>
                <a:gd name="connsiteX4" fmla="*/ 1155098 w 1386123"/>
                <a:gd name="connsiteY4" fmla="*/ 2058052 h 2058052"/>
                <a:gd name="connsiteX5" fmla="*/ 231025 w 1386123"/>
                <a:gd name="connsiteY5" fmla="*/ 2058052 h 2058052"/>
                <a:gd name="connsiteX6" fmla="*/ 0 w 1386123"/>
                <a:gd name="connsiteY6" fmla="*/ 1827027 h 2058052"/>
                <a:gd name="connsiteX7" fmla="*/ 0 w 1386123"/>
                <a:gd name="connsiteY7" fmla="*/ 231025 h 2058052"/>
                <a:gd name="connsiteX8" fmla="*/ 231025 w 1386123"/>
                <a:gd name="connsiteY8" fmla="*/ 0 h 205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6123" h="2058052">
                  <a:moveTo>
                    <a:pt x="231025" y="0"/>
                  </a:moveTo>
                  <a:lnTo>
                    <a:pt x="1155098" y="0"/>
                  </a:lnTo>
                  <a:cubicBezTo>
                    <a:pt x="1282690" y="0"/>
                    <a:pt x="1386123" y="103433"/>
                    <a:pt x="1386123" y="231025"/>
                  </a:cubicBezTo>
                  <a:lnTo>
                    <a:pt x="1386123" y="1827027"/>
                  </a:lnTo>
                  <a:cubicBezTo>
                    <a:pt x="1386123" y="1954619"/>
                    <a:pt x="1282690" y="2058052"/>
                    <a:pt x="1155098" y="2058052"/>
                  </a:cubicBezTo>
                  <a:lnTo>
                    <a:pt x="231025" y="2058052"/>
                  </a:lnTo>
                  <a:cubicBezTo>
                    <a:pt x="103433" y="2058052"/>
                    <a:pt x="0" y="1954619"/>
                    <a:pt x="0" y="1827027"/>
                  </a:cubicBezTo>
                  <a:lnTo>
                    <a:pt x="0" y="231025"/>
                  </a:lnTo>
                  <a:cubicBezTo>
                    <a:pt x="0" y="103433"/>
                    <a:pt x="103433" y="0"/>
                    <a:pt x="231025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C22F83C4-D6BF-F4BA-E522-6C29E44330CF}"/>
                </a:ext>
              </a:extLst>
            </p:cNvPr>
            <p:cNvSpPr/>
            <p:nvPr/>
          </p:nvSpPr>
          <p:spPr>
            <a:xfrm>
              <a:off x="6908056" y="4597307"/>
              <a:ext cx="471723" cy="1928837"/>
            </a:xfrm>
            <a:custGeom>
              <a:avLst/>
              <a:gdLst>
                <a:gd name="connsiteX0" fmla="*/ 400351 w 471723"/>
                <a:gd name="connsiteY0" fmla="*/ 0 h 1928837"/>
                <a:gd name="connsiteX1" fmla="*/ 404058 w 471723"/>
                <a:gd name="connsiteY1" fmla="*/ 3058 h 1928837"/>
                <a:gd name="connsiteX2" fmla="*/ 471723 w 471723"/>
                <a:gd name="connsiteY2" fmla="*/ 166417 h 1928837"/>
                <a:gd name="connsiteX3" fmla="*/ 471723 w 471723"/>
                <a:gd name="connsiteY3" fmla="*/ 1762419 h 1928837"/>
                <a:gd name="connsiteX4" fmla="*/ 404058 w 471723"/>
                <a:gd name="connsiteY4" fmla="*/ 1925779 h 1928837"/>
                <a:gd name="connsiteX5" fmla="*/ 400352 w 471723"/>
                <a:gd name="connsiteY5" fmla="*/ 1928837 h 1928837"/>
                <a:gd name="connsiteX6" fmla="*/ 316192 w 471723"/>
                <a:gd name="connsiteY6" fmla="*/ 1837090 h 1928837"/>
                <a:gd name="connsiteX7" fmla="*/ 0 w 471723"/>
                <a:gd name="connsiteY7" fmla="*/ 964418 h 1928837"/>
                <a:gd name="connsiteX8" fmla="*/ 316192 w 471723"/>
                <a:gd name="connsiteY8" fmla="*/ 91746 h 1928837"/>
                <a:gd name="connsiteX9" fmla="*/ 400351 w 471723"/>
                <a:gd name="connsiteY9" fmla="*/ 0 h 192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1723" h="1928837">
                  <a:moveTo>
                    <a:pt x="400351" y="0"/>
                  </a:moveTo>
                  <a:lnTo>
                    <a:pt x="404058" y="3058"/>
                  </a:lnTo>
                  <a:cubicBezTo>
                    <a:pt x="445865" y="44865"/>
                    <a:pt x="471723" y="102621"/>
                    <a:pt x="471723" y="166417"/>
                  </a:cubicBezTo>
                  <a:lnTo>
                    <a:pt x="471723" y="1762419"/>
                  </a:lnTo>
                  <a:cubicBezTo>
                    <a:pt x="471723" y="1826215"/>
                    <a:pt x="445865" y="1883971"/>
                    <a:pt x="404058" y="1925779"/>
                  </a:cubicBezTo>
                  <a:lnTo>
                    <a:pt x="400352" y="1928837"/>
                  </a:lnTo>
                  <a:lnTo>
                    <a:pt x="316192" y="1837090"/>
                  </a:lnTo>
                  <a:cubicBezTo>
                    <a:pt x="118660" y="1599941"/>
                    <a:pt x="0" y="1295909"/>
                    <a:pt x="0" y="964418"/>
                  </a:cubicBezTo>
                  <a:cubicBezTo>
                    <a:pt x="0" y="632927"/>
                    <a:pt x="118660" y="328896"/>
                    <a:pt x="316192" y="91746"/>
                  </a:cubicBezTo>
                  <a:lnTo>
                    <a:pt x="400351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1E3BB241-3F7A-04DC-E568-E9D0B9858581}"/>
                </a:ext>
              </a:extLst>
            </p:cNvPr>
            <p:cNvSpPr/>
            <p:nvPr/>
          </p:nvSpPr>
          <p:spPr>
            <a:xfrm>
              <a:off x="9349710" y="4689302"/>
              <a:ext cx="327690" cy="1741735"/>
            </a:xfrm>
            <a:custGeom>
              <a:avLst/>
              <a:gdLst>
                <a:gd name="connsiteX0" fmla="*/ 11685 w 327690"/>
                <a:gd name="connsiteY0" fmla="*/ 0 h 1741735"/>
                <a:gd name="connsiteX1" fmla="*/ 91210 w 327690"/>
                <a:gd name="connsiteY1" fmla="*/ 105366 h 1741735"/>
                <a:gd name="connsiteX2" fmla="*/ 327690 w 327690"/>
                <a:gd name="connsiteY2" fmla="*/ 872423 h 1741735"/>
                <a:gd name="connsiteX3" fmla="*/ 91210 w 327690"/>
                <a:gd name="connsiteY3" fmla="*/ 1639480 h 1741735"/>
                <a:gd name="connsiteX4" fmla="*/ 14034 w 327690"/>
                <a:gd name="connsiteY4" fmla="*/ 1741735 h 1741735"/>
                <a:gd name="connsiteX5" fmla="*/ 4694 w 327690"/>
                <a:gd name="connsiteY5" fmla="*/ 1711645 h 1741735"/>
                <a:gd name="connsiteX6" fmla="*/ 0 w 327690"/>
                <a:gd name="connsiteY6" fmla="*/ 1665085 h 1741735"/>
                <a:gd name="connsiteX7" fmla="*/ 0 w 327690"/>
                <a:gd name="connsiteY7" fmla="*/ 69083 h 1741735"/>
                <a:gd name="connsiteX8" fmla="*/ 4694 w 327690"/>
                <a:gd name="connsiteY8" fmla="*/ 22523 h 1741735"/>
                <a:gd name="connsiteX9" fmla="*/ 11685 w 327690"/>
                <a:gd name="connsiteY9" fmla="*/ 0 h 1741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7690" h="1741735">
                  <a:moveTo>
                    <a:pt x="11685" y="0"/>
                  </a:moveTo>
                  <a:lnTo>
                    <a:pt x="91210" y="105366"/>
                  </a:lnTo>
                  <a:cubicBezTo>
                    <a:pt x="240511" y="324327"/>
                    <a:pt x="327690" y="588288"/>
                    <a:pt x="327690" y="872423"/>
                  </a:cubicBezTo>
                  <a:cubicBezTo>
                    <a:pt x="327690" y="1156558"/>
                    <a:pt x="240511" y="1420519"/>
                    <a:pt x="91210" y="1639480"/>
                  </a:cubicBezTo>
                  <a:lnTo>
                    <a:pt x="14034" y="1741735"/>
                  </a:lnTo>
                  <a:lnTo>
                    <a:pt x="4694" y="1711645"/>
                  </a:lnTo>
                  <a:cubicBezTo>
                    <a:pt x="1616" y="1696606"/>
                    <a:pt x="0" y="1681034"/>
                    <a:pt x="0" y="1665085"/>
                  </a:cubicBezTo>
                  <a:lnTo>
                    <a:pt x="0" y="69083"/>
                  </a:lnTo>
                  <a:cubicBezTo>
                    <a:pt x="0" y="53134"/>
                    <a:pt x="1616" y="37563"/>
                    <a:pt x="4694" y="22523"/>
                  </a:cubicBezTo>
                  <a:lnTo>
                    <a:pt x="1168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C86C1DD2-46BB-7169-8571-B2B5BA858B3E}"/>
                </a:ext>
              </a:extLst>
            </p:cNvPr>
            <p:cNvSpPr/>
            <p:nvPr/>
          </p:nvSpPr>
          <p:spPr>
            <a:xfrm>
              <a:off x="7308407" y="4189798"/>
              <a:ext cx="2055337" cy="2743852"/>
            </a:xfrm>
            <a:custGeom>
              <a:avLst/>
              <a:gdLst>
                <a:gd name="connsiteX0" fmla="*/ 984321 w 2055337"/>
                <a:gd name="connsiteY0" fmla="*/ 0 h 2743852"/>
                <a:gd name="connsiteX1" fmla="*/ 2052801 w 2055337"/>
                <a:gd name="connsiteY1" fmla="*/ 499254 h 2743852"/>
                <a:gd name="connsiteX2" fmla="*/ 2052988 w 2055337"/>
                <a:gd name="connsiteY2" fmla="*/ 499503 h 2743852"/>
                <a:gd name="connsiteX3" fmla="*/ 2045997 w 2055337"/>
                <a:gd name="connsiteY3" fmla="*/ 522026 h 2743852"/>
                <a:gd name="connsiteX4" fmla="*/ 2041303 w 2055337"/>
                <a:gd name="connsiteY4" fmla="*/ 568586 h 2743852"/>
                <a:gd name="connsiteX5" fmla="*/ 2041303 w 2055337"/>
                <a:gd name="connsiteY5" fmla="*/ 2164588 h 2743852"/>
                <a:gd name="connsiteX6" fmla="*/ 2045997 w 2055337"/>
                <a:gd name="connsiteY6" fmla="*/ 2211148 h 2743852"/>
                <a:gd name="connsiteX7" fmla="*/ 2055337 w 2055337"/>
                <a:gd name="connsiteY7" fmla="*/ 2241238 h 2743852"/>
                <a:gd name="connsiteX8" fmla="*/ 2052801 w 2055337"/>
                <a:gd name="connsiteY8" fmla="*/ 2244598 h 2743852"/>
                <a:gd name="connsiteX9" fmla="*/ 984321 w 2055337"/>
                <a:gd name="connsiteY9" fmla="*/ 2743852 h 2743852"/>
                <a:gd name="connsiteX10" fmla="*/ 5210 w 2055337"/>
                <a:gd name="connsiteY10" fmla="*/ 2342024 h 2743852"/>
                <a:gd name="connsiteX11" fmla="*/ 1 w 2055337"/>
                <a:gd name="connsiteY11" fmla="*/ 2336345 h 2743852"/>
                <a:gd name="connsiteX12" fmla="*/ 3707 w 2055337"/>
                <a:gd name="connsiteY12" fmla="*/ 2333287 h 2743852"/>
                <a:gd name="connsiteX13" fmla="*/ 71372 w 2055337"/>
                <a:gd name="connsiteY13" fmla="*/ 2169927 h 2743852"/>
                <a:gd name="connsiteX14" fmla="*/ 71372 w 2055337"/>
                <a:gd name="connsiteY14" fmla="*/ 573925 h 2743852"/>
                <a:gd name="connsiteX15" fmla="*/ 3707 w 2055337"/>
                <a:gd name="connsiteY15" fmla="*/ 410566 h 2743852"/>
                <a:gd name="connsiteX16" fmla="*/ 0 w 2055337"/>
                <a:gd name="connsiteY16" fmla="*/ 407508 h 2743852"/>
                <a:gd name="connsiteX17" fmla="*/ 5210 w 2055337"/>
                <a:gd name="connsiteY17" fmla="*/ 401828 h 2743852"/>
                <a:gd name="connsiteX18" fmla="*/ 984321 w 2055337"/>
                <a:gd name="connsiteY18" fmla="*/ 0 h 2743852"/>
                <a:gd name="connsiteX19" fmla="*/ 591908 w 2055337"/>
                <a:gd name="connsiteY19" fmla="*/ 342350 h 2743852"/>
                <a:gd name="connsiteX20" fmla="*/ 360883 w 2055337"/>
                <a:gd name="connsiteY20" fmla="*/ 573375 h 2743852"/>
                <a:gd name="connsiteX21" fmla="*/ 360883 w 2055337"/>
                <a:gd name="connsiteY21" fmla="*/ 2169377 h 2743852"/>
                <a:gd name="connsiteX22" fmla="*/ 591908 w 2055337"/>
                <a:gd name="connsiteY22" fmla="*/ 2400402 h 2743852"/>
                <a:gd name="connsiteX23" fmla="*/ 1515981 w 2055337"/>
                <a:gd name="connsiteY23" fmla="*/ 2400402 h 2743852"/>
                <a:gd name="connsiteX24" fmla="*/ 1747006 w 2055337"/>
                <a:gd name="connsiteY24" fmla="*/ 2169377 h 2743852"/>
                <a:gd name="connsiteX25" fmla="*/ 1747006 w 2055337"/>
                <a:gd name="connsiteY25" fmla="*/ 573375 h 2743852"/>
                <a:gd name="connsiteX26" fmla="*/ 1515981 w 2055337"/>
                <a:gd name="connsiteY26" fmla="*/ 342350 h 2743852"/>
                <a:gd name="connsiteX27" fmla="*/ 591908 w 2055337"/>
                <a:gd name="connsiteY27" fmla="*/ 342350 h 274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55337" h="2743852">
                  <a:moveTo>
                    <a:pt x="984321" y="0"/>
                  </a:moveTo>
                  <a:cubicBezTo>
                    <a:pt x="1414483" y="0"/>
                    <a:pt x="1798832" y="194347"/>
                    <a:pt x="2052801" y="499254"/>
                  </a:cubicBezTo>
                  <a:lnTo>
                    <a:pt x="2052988" y="499503"/>
                  </a:lnTo>
                  <a:lnTo>
                    <a:pt x="2045997" y="522026"/>
                  </a:lnTo>
                  <a:cubicBezTo>
                    <a:pt x="2042919" y="537066"/>
                    <a:pt x="2041303" y="552637"/>
                    <a:pt x="2041303" y="568586"/>
                  </a:cubicBezTo>
                  <a:lnTo>
                    <a:pt x="2041303" y="2164588"/>
                  </a:lnTo>
                  <a:cubicBezTo>
                    <a:pt x="2041303" y="2180537"/>
                    <a:pt x="2042919" y="2196109"/>
                    <a:pt x="2045997" y="2211148"/>
                  </a:cubicBezTo>
                  <a:lnTo>
                    <a:pt x="2055337" y="2241238"/>
                  </a:lnTo>
                  <a:lnTo>
                    <a:pt x="2052801" y="2244598"/>
                  </a:lnTo>
                  <a:cubicBezTo>
                    <a:pt x="1798832" y="2549505"/>
                    <a:pt x="1414483" y="2743852"/>
                    <a:pt x="984321" y="2743852"/>
                  </a:cubicBezTo>
                  <a:cubicBezTo>
                    <a:pt x="601955" y="2743852"/>
                    <a:pt x="255787" y="2590294"/>
                    <a:pt x="5210" y="2342024"/>
                  </a:cubicBezTo>
                  <a:lnTo>
                    <a:pt x="1" y="2336345"/>
                  </a:lnTo>
                  <a:lnTo>
                    <a:pt x="3707" y="2333287"/>
                  </a:lnTo>
                  <a:cubicBezTo>
                    <a:pt x="45514" y="2291479"/>
                    <a:pt x="71372" y="2233723"/>
                    <a:pt x="71372" y="2169927"/>
                  </a:cubicBezTo>
                  <a:lnTo>
                    <a:pt x="71372" y="573925"/>
                  </a:lnTo>
                  <a:cubicBezTo>
                    <a:pt x="71372" y="510129"/>
                    <a:pt x="45514" y="452373"/>
                    <a:pt x="3707" y="410566"/>
                  </a:cubicBezTo>
                  <a:lnTo>
                    <a:pt x="0" y="407508"/>
                  </a:lnTo>
                  <a:lnTo>
                    <a:pt x="5210" y="401828"/>
                  </a:lnTo>
                  <a:cubicBezTo>
                    <a:pt x="255787" y="153558"/>
                    <a:pt x="601955" y="0"/>
                    <a:pt x="984321" y="0"/>
                  </a:cubicBezTo>
                  <a:close/>
                  <a:moveTo>
                    <a:pt x="591908" y="342350"/>
                  </a:moveTo>
                  <a:cubicBezTo>
                    <a:pt x="464316" y="342350"/>
                    <a:pt x="360883" y="445783"/>
                    <a:pt x="360883" y="573375"/>
                  </a:cubicBezTo>
                  <a:lnTo>
                    <a:pt x="360883" y="2169377"/>
                  </a:lnTo>
                  <a:cubicBezTo>
                    <a:pt x="360883" y="2296969"/>
                    <a:pt x="464316" y="2400402"/>
                    <a:pt x="591908" y="2400402"/>
                  </a:cubicBezTo>
                  <a:lnTo>
                    <a:pt x="1515981" y="2400402"/>
                  </a:lnTo>
                  <a:cubicBezTo>
                    <a:pt x="1643573" y="2400402"/>
                    <a:pt x="1747006" y="2296969"/>
                    <a:pt x="1747006" y="2169377"/>
                  </a:cubicBezTo>
                  <a:lnTo>
                    <a:pt x="1747006" y="573375"/>
                  </a:lnTo>
                  <a:cubicBezTo>
                    <a:pt x="1747006" y="445783"/>
                    <a:pt x="1643573" y="342350"/>
                    <a:pt x="1515981" y="342350"/>
                  </a:cubicBezTo>
                  <a:lnTo>
                    <a:pt x="591908" y="34235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8" name="TextBox 31">
              <a:extLst>
                <a:ext uri="{FF2B5EF4-FFF2-40B4-BE49-F238E27FC236}">
                  <a16:creationId xmlns:a16="http://schemas.microsoft.com/office/drawing/2014/main" id="{81502388-3C46-B00E-FA11-D19E2C9CD638}"/>
                </a:ext>
              </a:extLst>
            </p:cNvPr>
            <p:cNvSpPr txBox="1"/>
            <p:nvPr/>
          </p:nvSpPr>
          <p:spPr>
            <a:xfrm>
              <a:off x="8151402" y="4731484"/>
              <a:ext cx="459198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latin typeface="KoPubWorld돋움체 Bold" panose="020B0600000101010101" charset="-127"/>
                  <a:ea typeface="KoPubWorld돋움체 Bold" panose="020B0600000101010101" charset="-127"/>
                  <a:cs typeface="KoPubWorld돋움체 Bold" panose="020B0600000101010101" charset="-127"/>
                </a:rPr>
                <a:t>홈네트워크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C8D8B22-C433-6F66-CEB1-40DA53A6E3FC}"/>
              </a:ext>
            </a:extLst>
          </p:cNvPr>
          <p:cNvGrpSpPr/>
          <p:nvPr/>
        </p:nvGrpSpPr>
        <p:grpSpPr>
          <a:xfrm>
            <a:off x="3733800" y="4189798"/>
            <a:ext cx="2769344" cy="2743852"/>
            <a:chOff x="3759961" y="4189798"/>
            <a:chExt cx="2769344" cy="2743852"/>
          </a:xfrm>
        </p:grpSpPr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334D4CF8-2545-3F98-3D08-41A40F0DE98D}"/>
                </a:ext>
              </a:extLst>
            </p:cNvPr>
            <p:cNvSpPr/>
            <p:nvPr/>
          </p:nvSpPr>
          <p:spPr>
            <a:xfrm>
              <a:off x="5942834" y="4552706"/>
              <a:ext cx="586471" cy="2018039"/>
            </a:xfrm>
            <a:custGeom>
              <a:avLst/>
              <a:gdLst>
                <a:gd name="connsiteX0" fmla="*/ 137688 w 586471"/>
                <a:gd name="connsiteY0" fmla="*/ 0 h 2018039"/>
                <a:gd name="connsiteX1" fmla="*/ 180910 w 586471"/>
                <a:gd name="connsiteY1" fmla="*/ 38921 h 2018039"/>
                <a:gd name="connsiteX2" fmla="*/ 586471 w 586471"/>
                <a:gd name="connsiteY2" fmla="*/ 1009019 h 2018039"/>
                <a:gd name="connsiteX3" fmla="*/ 180910 w 586471"/>
                <a:gd name="connsiteY3" fmla="*/ 1979117 h 2018039"/>
                <a:gd name="connsiteX4" fmla="*/ 137688 w 586471"/>
                <a:gd name="connsiteY4" fmla="*/ 2018039 h 2018039"/>
                <a:gd name="connsiteX5" fmla="*/ 101857 w 586471"/>
                <a:gd name="connsiteY5" fmla="*/ 1998590 h 2018039"/>
                <a:gd name="connsiteX6" fmla="*/ 0 w 586471"/>
                <a:gd name="connsiteY6" fmla="*/ 1807020 h 2018039"/>
                <a:gd name="connsiteX7" fmla="*/ 0 w 586471"/>
                <a:gd name="connsiteY7" fmla="*/ 211018 h 2018039"/>
                <a:gd name="connsiteX8" fmla="*/ 101857 w 586471"/>
                <a:gd name="connsiteY8" fmla="*/ 19448 h 2018039"/>
                <a:gd name="connsiteX9" fmla="*/ 137688 w 586471"/>
                <a:gd name="connsiteY9" fmla="*/ 0 h 201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6471" h="2018039">
                  <a:moveTo>
                    <a:pt x="137688" y="0"/>
                  </a:moveTo>
                  <a:lnTo>
                    <a:pt x="180910" y="38921"/>
                  </a:lnTo>
                  <a:cubicBezTo>
                    <a:pt x="431486" y="287191"/>
                    <a:pt x="586471" y="630172"/>
                    <a:pt x="586471" y="1009019"/>
                  </a:cubicBezTo>
                  <a:cubicBezTo>
                    <a:pt x="586471" y="1387866"/>
                    <a:pt x="431486" y="1730848"/>
                    <a:pt x="180910" y="1979117"/>
                  </a:cubicBezTo>
                  <a:lnTo>
                    <a:pt x="137688" y="2018039"/>
                  </a:lnTo>
                  <a:lnTo>
                    <a:pt x="101857" y="1998590"/>
                  </a:lnTo>
                  <a:cubicBezTo>
                    <a:pt x="40404" y="1957073"/>
                    <a:pt x="0" y="1886765"/>
                    <a:pt x="0" y="1807020"/>
                  </a:cubicBezTo>
                  <a:lnTo>
                    <a:pt x="0" y="211018"/>
                  </a:lnTo>
                  <a:cubicBezTo>
                    <a:pt x="0" y="131273"/>
                    <a:pt x="40404" y="60965"/>
                    <a:pt x="101857" y="19448"/>
                  </a:cubicBezTo>
                  <a:lnTo>
                    <a:pt x="137688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A8107A18-1C5C-A892-A13D-3BE81C5783FE}"/>
                </a:ext>
              </a:extLst>
            </p:cNvPr>
            <p:cNvGrpSpPr/>
            <p:nvPr/>
          </p:nvGrpSpPr>
          <p:grpSpPr>
            <a:xfrm>
              <a:off x="3759961" y="4189798"/>
              <a:ext cx="2320561" cy="2743852"/>
              <a:chOff x="3759961" y="4189798"/>
              <a:chExt cx="2320561" cy="2743852"/>
            </a:xfrm>
          </p:grpSpPr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82C08A9C-EED6-D5B4-13DD-FA100876FC88}"/>
                  </a:ext>
                </a:extLst>
              </p:cNvPr>
              <p:cNvSpPr/>
              <p:nvPr/>
            </p:nvSpPr>
            <p:spPr>
              <a:xfrm>
                <a:off x="4267200" y="4533248"/>
                <a:ext cx="1386123" cy="2058052"/>
              </a:xfrm>
              <a:custGeom>
                <a:avLst/>
                <a:gdLst>
                  <a:gd name="connsiteX0" fmla="*/ 231025 w 1386123"/>
                  <a:gd name="connsiteY0" fmla="*/ 0 h 2058052"/>
                  <a:gd name="connsiteX1" fmla="*/ 1155098 w 1386123"/>
                  <a:gd name="connsiteY1" fmla="*/ 0 h 2058052"/>
                  <a:gd name="connsiteX2" fmla="*/ 1386123 w 1386123"/>
                  <a:gd name="connsiteY2" fmla="*/ 231025 h 2058052"/>
                  <a:gd name="connsiteX3" fmla="*/ 1386123 w 1386123"/>
                  <a:gd name="connsiteY3" fmla="*/ 1827027 h 2058052"/>
                  <a:gd name="connsiteX4" fmla="*/ 1155098 w 1386123"/>
                  <a:gd name="connsiteY4" fmla="*/ 2058052 h 2058052"/>
                  <a:gd name="connsiteX5" fmla="*/ 231025 w 1386123"/>
                  <a:gd name="connsiteY5" fmla="*/ 2058052 h 2058052"/>
                  <a:gd name="connsiteX6" fmla="*/ 0 w 1386123"/>
                  <a:gd name="connsiteY6" fmla="*/ 1827027 h 2058052"/>
                  <a:gd name="connsiteX7" fmla="*/ 0 w 1386123"/>
                  <a:gd name="connsiteY7" fmla="*/ 231025 h 2058052"/>
                  <a:gd name="connsiteX8" fmla="*/ 231025 w 1386123"/>
                  <a:gd name="connsiteY8" fmla="*/ 0 h 2058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6123" h="2058052">
                    <a:moveTo>
                      <a:pt x="231025" y="0"/>
                    </a:moveTo>
                    <a:lnTo>
                      <a:pt x="1155098" y="0"/>
                    </a:lnTo>
                    <a:cubicBezTo>
                      <a:pt x="1282690" y="0"/>
                      <a:pt x="1386123" y="103433"/>
                      <a:pt x="1386123" y="231025"/>
                    </a:cubicBezTo>
                    <a:lnTo>
                      <a:pt x="1386123" y="1827027"/>
                    </a:lnTo>
                    <a:cubicBezTo>
                      <a:pt x="1386123" y="1954619"/>
                      <a:pt x="1282690" y="2058052"/>
                      <a:pt x="1155098" y="2058052"/>
                    </a:cubicBezTo>
                    <a:lnTo>
                      <a:pt x="231025" y="2058052"/>
                    </a:lnTo>
                    <a:cubicBezTo>
                      <a:pt x="103433" y="2058052"/>
                      <a:pt x="0" y="1954619"/>
                      <a:pt x="0" y="1827027"/>
                    </a:cubicBezTo>
                    <a:lnTo>
                      <a:pt x="0" y="231025"/>
                    </a:lnTo>
                    <a:cubicBezTo>
                      <a:pt x="0" y="103433"/>
                      <a:pt x="103433" y="0"/>
                      <a:pt x="23102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자유형: 도형 42">
                <a:extLst>
                  <a:ext uri="{FF2B5EF4-FFF2-40B4-BE49-F238E27FC236}">
                    <a16:creationId xmlns:a16="http://schemas.microsoft.com/office/drawing/2014/main" id="{B1CC2FCC-67BF-35F8-FFF2-609F4CFDF35A}"/>
                  </a:ext>
                </a:extLst>
              </p:cNvPr>
              <p:cNvSpPr/>
              <p:nvPr/>
            </p:nvSpPr>
            <p:spPr>
              <a:xfrm>
                <a:off x="3759961" y="4189798"/>
                <a:ext cx="2320561" cy="2743852"/>
              </a:xfrm>
              <a:custGeom>
                <a:avLst/>
                <a:gdLst>
                  <a:gd name="connsiteX0" fmla="*/ 1384672 w 2320561"/>
                  <a:gd name="connsiteY0" fmla="*/ 0 h 2743852"/>
                  <a:gd name="connsiteX1" fmla="*/ 2265452 w 2320561"/>
                  <a:gd name="connsiteY1" fmla="*/ 313281 h 2743852"/>
                  <a:gd name="connsiteX2" fmla="*/ 2320561 w 2320561"/>
                  <a:gd name="connsiteY2" fmla="*/ 362907 h 2743852"/>
                  <a:gd name="connsiteX3" fmla="*/ 2284730 w 2320561"/>
                  <a:gd name="connsiteY3" fmla="*/ 382355 h 2743852"/>
                  <a:gd name="connsiteX4" fmla="*/ 2182873 w 2320561"/>
                  <a:gd name="connsiteY4" fmla="*/ 573925 h 2743852"/>
                  <a:gd name="connsiteX5" fmla="*/ 2182873 w 2320561"/>
                  <a:gd name="connsiteY5" fmla="*/ 2169927 h 2743852"/>
                  <a:gd name="connsiteX6" fmla="*/ 2284730 w 2320561"/>
                  <a:gd name="connsiteY6" fmla="*/ 2361497 h 2743852"/>
                  <a:gd name="connsiteX7" fmla="*/ 2320561 w 2320561"/>
                  <a:gd name="connsiteY7" fmla="*/ 2380946 h 2743852"/>
                  <a:gd name="connsiteX8" fmla="*/ 2265452 w 2320561"/>
                  <a:gd name="connsiteY8" fmla="*/ 2430571 h 2743852"/>
                  <a:gd name="connsiteX9" fmla="*/ 1384672 w 2320561"/>
                  <a:gd name="connsiteY9" fmla="*/ 2743852 h 2743852"/>
                  <a:gd name="connsiteX10" fmla="*/ 0 w 2320561"/>
                  <a:gd name="connsiteY10" fmla="*/ 1371926 h 2743852"/>
                  <a:gd name="connsiteX11" fmla="*/ 1384672 w 2320561"/>
                  <a:gd name="connsiteY11" fmla="*/ 0 h 2743852"/>
                  <a:gd name="connsiteX12" fmla="*/ 738264 w 2320561"/>
                  <a:gd name="connsiteY12" fmla="*/ 343450 h 2743852"/>
                  <a:gd name="connsiteX13" fmla="*/ 507239 w 2320561"/>
                  <a:gd name="connsiteY13" fmla="*/ 574475 h 2743852"/>
                  <a:gd name="connsiteX14" fmla="*/ 507239 w 2320561"/>
                  <a:gd name="connsiteY14" fmla="*/ 2170477 h 2743852"/>
                  <a:gd name="connsiteX15" fmla="*/ 738264 w 2320561"/>
                  <a:gd name="connsiteY15" fmla="*/ 2401502 h 2743852"/>
                  <a:gd name="connsiteX16" fmla="*/ 1662337 w 2320561"/>
                  <a:gd name="connsiteY16" fmla="*/ 2401502 h 2743852"/>
                  <a:gd name="connsiteX17" fmla="*/ 1893362 w 2320561"/>
                  <a:gd name="connsiteY17" fmla="*/ 2170477 h 2743852"/>
                  <a:gd name="connsiteX18" fmla="*/ 1893362 w 2320561"/>
                  <a:gd name="connsiteY18" fmla="*/ 574475 h 2743852"/>
                  <a:gd name="connsiteX19" fmla="*/ 1662337 w 2320561"/>
                  <a:gd name="connsiteY19" fmla="*/ 343450 h 2743852"/>
                  <a:gd name="connsiteX20" fmla="*/ 738264 w 2320561"/>
                  <a:gd name="connsiteY20" fmla="*/ 343450 h 2743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320561" h="2743852">
                    <a:moveTo>
                      <a:pt x="1384672" y="0"/>
                    </a:moveTo>
                    <a:cubicBezTo>
                      <a:pt x="1719243" y="0"/>
                      <a:pt x="2026099" y="117568"/>
                      <a:pt x="2265452" y="313281"/>
                    </a:cubicBezTo>
                    <a:lnTo>
                      <a:pt x="2320561" y="362907"/>
                    </a:lnTo>
                    <a:lnTo>
                      <a:pt x="2284730" y="382355"/>
                    </a:lnTo>
                    <a:cubicBezTo>
                      <a:pt x="2223277" y="423872"/>
                      <a:pt x="2182873" y="494180"/>
                      <a:pt x="2182873" y="573925"/>
                    </a:cubicBezTo>
                    <a:lnTo>
                      <a:pt x="2182873" y="2169927"/>
                    </a:lnTo>
                    <a:cubicBezTo>
                      <a:pt x="2182873" y="2249672"/>
                      <a:pt x="2223277" y="2319980"/>
                      <a:pt x="2284730" y="2361497"/>
                    </a:cubicBezTo>
                    <a:lnTo>
                      <a:pt x="2320561" y="2380946"/>
                    </a:lnTo>
                    <a:lnTo>
                      <a:pt x="2265452" y="2430571"/>
                    </a:lnTo>
                    <a:cubicBezTo>
                      <a:pt x="2026099" y="2626284"/>
                      <a:pt x="1719243" y="2743852"/>
                      <a:pt x="1384672" y="2743852"/>
                    </a:cubicBezTo>
                    <a:cubicBezTo>
                      <a:pt x="619939" y="2743852"/>
                      <a:pt x="0" y="2129620"/>
                      <a:pt x="0" y="1371926"/>
                    </a:cubicBezTo>
                    <a:cubicBezTo>
                      <a:pt x="0" y="614232"/>
                      <a:pt x="619939" y="0"/>
                      <a:pt x="1384672" y="0"/>
                    </a:cubicBezTo>
                    <a:close/>
                    <a:moveTo>
                      <a:pt x="738264" y="343450"/>
                    </a:moveTo>
                    <a:cubicBezTo>
                      <a:pt x="610672" y="343450"/>
                      <a:pt x="507239" y="446883"/>
                      <a:pt x="507239" y="574475"/>
                    </a:cubicBezTo>
                    <a:lnTo>
                      <a:pt x="507239" y="2170477"/>
                    </a:lnTo>
                    <a:cubicBezTo>
                      <a:pt x="507239" y="2298069"/>
                      <a:pt x="610672" y="2401502"/>
                      <a:pt x="738264" y="2401502"/>
                    </a:cubicBezTo>
                    <a:lnTo>
                      <a:pt x="1662337" y="2401502"/>
                    </a:lnTo>
                    <a:cubicBezTo>
                      <a:pt x="1789929" y="2401502"/>
                      <a:pt x="1893362" y="2298069"/>
                      <a:pt x="1893362" y="2170477"/>
                    </a:cubicBezTo>
                    <a:lnTo>
                      <a:pt x="1893362" y="574475"/>
                    </a:lnTo>
                    <a:cubicBezTo>
                      <a:pt x="1893362" y="446883"/>
                      <a:pt x="1789929" y="343450"/>
                      <a:pt x="1662337" y="343450"/>
                    </a:cubicBezTo>
                    <a:lnTo>
                      <a:pt x="738264" y="343450"/>
                    </a:lnTo>
                    <a:close/>
                  </a:path>
                </a:pathLst>
              </a:cu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TextBox 31">
                <a:extLst>
                  <a:ext uri="{FF2B5EF4-FFF2-40B4-BE49-F238E27FC236}">
                    <a16:creationId xmlns:a16="http://schemas.microsoft.com/office/drawing/2014/main" id="{20044C85-45A2-AB56-F545-C965B9C0F9C8}"/>
                  </a:ext>
                </a:extLst>
              </p:cNvPr>
              <p:cNvSpPr txBox="1"/>
              <p:nvPr/>
            </p:nvSpPr>
            <p:spPr>
              <a:xfrm>
                <a:off x="4769690" y="4886861"/>
                <a:ext cx="459198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2000" dirty="0">
                    <a:latin typeface="KoPubWorld돋움체 Bold" panose="020B0600000101010101" charset="-127"/>
                    <a:ea typeface="KoPubWorld돋움체 Bold" panose="020B0600000101010101" charset="-127"/>
                    <a:cs typeface="KoPubWorld돋움체 Bold" panose="020B0600000101010101" charset="-127"/>
                  </a:rPr>
                  <a:t>대중교통 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1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EB428654-DC94-EB6F-99CC-F674200C5E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02640" y="717952"/>
            <a:ext cx="16751300" cy="1752600"/>
          </a:xfrm>
          <a:prstGeom prst="rect">
            <a:avLst/>
          </a:prstGeom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966C01F1-C3DA-8DBF-D41D-F308DC133C1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02640" y="2470552"/>
            <a:ext cx="16751300" cy="6952848"/>
          </a:xfrm>
          <a:prstGeom prst="rect">
            <a:avLst/>
          </a:prstGeom>
        </p:spPr>
      </p:pic>
      <p:sp>
        <p:nvSpPr>
          <p:cNvPr id="12" name="TextBox 18">
            <a:extLst>
              <a:ext uri="{FF2B5EF4-FFF2-40B4-BE49-F238E27FC236}">
                <a16:creationId xmlns:a16="http://schemas.microsoft.com/office/drawing/2014/main" id="{ADF32465-C742-24AD-3EAA-2E194B5A911A}"/>
              </a:ext>
            </a:extLst>
          </p:cNvPr>
          <p:cNvSpPr txBox="1"/>
          <p:nvPr/>
        </p:nvSpPr>
        <p:spPr>
          <a:xfrm>
            <a:off x="7112000" y="1422400"/>
            <a:ext cx="40640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900" b="0" i="0" u="none" strike="noStrike" spc="-200" dirty="0">
                <a:solidFill>
                  <a:srgbClr val="2F5CA1"/>
                </a:solidFill>
                <a:ea typeface="ONE Mobile Title OTF"/>
              </a:rPr>
              <a:t>업무 분담</a:t>
            </a:r>
            <a:endParaRPr lang="ko-KR" sz="3900" b="0" i="0" u="none" strike="noStrike" spc="-200" dirty="0">
              <a:solidFill>
                <a:srgbClr val="2F5CA1"/>
              </a:solidFill>
              <a:ea typeface="ONE Mobile Title OTF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138884"/>
              </p:ext>
            </p:extLst>
          </p:nvPr>
        </p:nvGraphicFramePr>
        <p:xfrm>
          <a:off x="2171700" y="3331728"/>
          <a:ext cx="13944600" cy="5230495"/>
        </p:xfrm>
        <a:graphic>
          <a:graphicData uri="http://schemas.openxmlformats.org/drawingml/2006/table">
            <a:tbl>
              <a:tblPr/>
              <a:tblGrid>
                <a:gridCol w="170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6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60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00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4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7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400" b="0" i="0" u="none" strike="noStrike" dirty="0">
                          <a:solidFill>
                            <a:srgbClr val="595959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김현빈</a:t>
                      </a:r>
                      <a:r>
                        <a:rPr lang="en-US" sz="2400" b="0" i="0" u="none" strike="noStrike" dirty="0">
                          <a:solidFill>
                            <a:srgbClr val="595959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(</a:t>
                      </a:r>
                      <a:r>
                        <a:rPr lang="ko-KR" sz="2400" b="0" i="0" u="none" strike="noStrike" dirty="0">
                          <a:solidFill>
                            <a:srgbClr val="595959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팀장</a:t>
                      </a:r>
                      <a:r>
                        <a:rPr lang="en-US" sz="2400" b="0" i="0" u="none" strike="noStrike" dirty="0">
                          <a:solidFill>
                            <a:srgbClr val="595959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)</a:t>
                      </a:r>
                      <a:endParaRPr lang="en-US" sz="14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7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400" b="0" i="0" u="none" strike="noStrike" dirty="0" err="1">
                          <a:solidFill>
                            <a:srgbClr val="595959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서하연</a:t>
                      </a:r>
                      <a:endParaRPr lang="en-US" sz="14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7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400" b="0" i="0" u="none" strike="noStrike" dirty="0" err="1">
                          <a:solidFill>
                            <a:srgbClr val="595959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연찬호</a:t>
                      </a:r>
                      <a:endParaRPr lang="en-US" sz="14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7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400" b="0" i="0" u="none" strike="noStrike" dirty="0" err="1">
                          <a:solidFill>
                            <a:srgbClr val="595959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김의연</a:t>
                      </a:r>
                      <a:endParaRPr lang="en-US" sz="14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자료수집</a:t>
                      </a:r>
                      <a:r>
                        <a:rPr lang="en-US" sz="17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및</a:t>
                      </a:r>
                      <a:r>
                        <a:rPr lang="en-US" sz="17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 </a:t>
                      </a:r>
                      <a:endParaRPr lang="en-US" sz="1100"/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ko-KR" sz="17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요구사항</a:t>
                      </a:r>
                      <a:r>
                        <a:rPr lang="en-US" sz="17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분석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lvl="0" algn="l">
                        <a:lnSpc>
                          <a:spcPct val="78850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   </a:t>
                      </a:r>
                      <a:r>
                        <a:rPr lang="ko-KR" sz="17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시각장애인</a:t>
                      </a:r>
                      <a:r>
                        <a:rPr lang="en-US" sz="17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분석</a:t>
                      </a:r>
                      <a:r>
                        <a:rPr lang="en-US" sz="17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및</a:t>
                      </a:r>
                      <a:r>
                        <a:rPr lang="en-US" sz="17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요구사항</a:t>
                      </a:r>
                      <a:r>
                        <a:rPr lang="en-US" sz="17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정의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설계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gridSpan="4"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   1.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개발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목표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정의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 </a:t>
                      </a:r>
                      <a:endParaRPr lang="en-US" sz="1100" dirty="0"/>
                    </a:p>
                    <a:p>
                      <a:pPr lvl="0" algn="l">
                        <a:lnSpc>
                          <a:spcPct val="91714"/>
                        </a:lnSpc>
                      </a:pP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   2.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알고리즘을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통해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여러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API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기능</a:t>
                      </a:r>
                      <a:r>
                        <a:rPr lang="ko-KR" altLang="en-US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들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을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재구성</a:t>
                      </a:r>
                      <a:endParaRPr lang="en-US" sz="1700" b="0" i="0" u="none" strike="noStrike" dirty="0">
                        <a:solidFill>
                          <a:srgbClr val="787878"/>
                        </a:solidFill>
                        <a:latin typeface="S-Core Dream 5 Medium"/>
                      </a:endParaRPr>
                    </a:p>
                    <a:p>
                      <a:pPr lvl="0" algn="l">
                        <a:lnSpc>
                          <a:spcPct val="91714"/>
                        </a:lnSpc>
                      </a:pP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   3.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일정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조율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구현</a:t>
                      </a:r>
                      <a:endParaRPr lang="en-US" sz="1100"/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SmartThings API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를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이용한</a:t>
                      </a:r>
                      <a:endParaRPr lang="en-US" sz="1100" dirty="0"/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홈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네트워크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기능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개발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및</a:t>
                      </a:r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팀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일정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조율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전체적인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스마트</a:t>
                      </a:r>
                      <a:r>
                        <a:rPr lang="en-US" alt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 </a:t>
                      </a:r>
                      <a:r>
                        <a:rPr lang="ko-KR" sz="1700" b="0" i="0" u="none" strike="noStrike" dirty="0" err="1">
                          <a:solidFill>
                            <a:srgbClr val="787878"/>
                          </a:solidFill>
                          <a:ea typeface="S-Core Dream 5 Medium"/>
                        </a:rPr>
                        <a:t>워치의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앱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구성도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개발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및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프론트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엔드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중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음성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유도기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신호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발생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기능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개발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및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비상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연락용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음성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기능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개발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AWS,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서버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관리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및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조율</a:t>
                      </a:r>
                      <a:endParaRPr lang="en-US" sz="1100" dirty="0"/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UI/UX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구현</a:t>
                      </a:r>
                    </a:p>
                    <a:p>
                      <a:pPr lvl="0" algn="ctr">
                        <a:lnSpc>
                          <a:spcPct val="91714"/>
                        </a:lnSpc>
                      </a:pPr>
                      <a:endParaRPr lang="ko-KR" sz="1700" b="0" i="0" u="none" strike="noStrike" dirty="0">
                        <a:solidFill>
                          <a:srgbClr val="787878"/>
                        </a:solidFill>
                        <a:ea typeface="S-Core Dream 5 Medium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지하철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API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및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버스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API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를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토대로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사용자에게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정보를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제공하는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알고리즘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개발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 </a:t>
                      </a:r>
                      <a:endParaRPr lang="en-US" sz="1100" dirty="0"/>
                    </a:p>
                    <a:p>
                      <a:pPr lvl="0" algn="ctr">
                        <a:lnSpc>
                          <a:spcPct val="91714"/>
                        </a:lnSpc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테스트</a:t>
                      </a:r>
                      <a:endParaRPr lang="en-US" sz="1100"/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   1.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실제로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안대로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눈을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가리고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스마트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 err="1">
                          <a:solidFill>
                            <a:srgbClr val="787878"/>
                          </a:solidFill>
                          <a:ea typeface="S-Core Dream 5 Medium"/>
                        </a:rPr>
                        <a:t>워치를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사용하여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대중교통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이용을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시도</a:t>
                      </a:r>
                      <a:endParaRPr lang="en-US" sz="1100" dirty="0"/>
                    </a:p>
                    <a:p>
                      <a:pPr lvl="0" algn="l">
                        <a:lnSpc>
                          <a:spcPct val="91714"/>
                        </a:lnSpc>
                      </a:pP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   2.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눈을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가리고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홈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네트워크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사용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및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응급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전화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기능</a:t>
                      </a:r>
                      <a:r>
                        <a:rPr lang="en-US" alt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등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사용</a:t>
                      </a:r>
                    </a:p>
                    <a:p>
                      <a:pPr lvl="0" algn="l">
                        <a:lnSpc>
                          <a:spcPct val="91714"/>
                        </a:lnSpc>
                      </a:pP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   3.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시각장애인을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대상으로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홈네트워크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기능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and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응급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전화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기능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데모를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토대로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의견</a:t>
                      </a:r>
                      <a:r>
                        <a:rPr lang="ko-KR" altLang="en-US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을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 err="1">
                          <a:solidFill>
                            <a:srgbClr val="787878"/>
                          </a:solidFill>
                          <a:ea typeface="S-Core Dream 5 Medium"/>
                        </a:rPr>
                        <a:t>추합</a:t>
                      </a:r>
                      <a:r>
                        <a:rPr lang="ko-KR" altLang="en-US" sz="1700" b="0" i="0" u="none" strike="noStrike" dirty="0" err="1">
                          <a:solidFill>
                            <a:srgbClr val="787878"/>
                          </a:solidFill>
                          <a:ea typeface="S-Core Dream 5 Medium"/>
                        </a:rPr>
                        <a:t>하여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적용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1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85F33B17-B05C-7975-B51F-6D3E441994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02640" y="717952"/>
            <a:ext cx="16751300" cy="1752600"/>
          </a:xfrm>
          <a:prstGeom prst="rect">
            <a:avLst/>
          </a:prstGeom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6351E65A-C06D-16F0-2370-39A399633BE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02640" y="2501900"/>
            <a:ext cx="16751300" cy="6921500"/>
          </a:xfrm>
          <a:prstGeom prst="rect">
            <a:avLst/>
          </a:prstGeom>
        </p:spPr>
      </p:pic>
      <p:sp>
        <p:nvSpPr>
          <p:cNvPr id="9" name="TextBox 18">
            <a:extLst>
              <a:ext uri="{FF2B5EF4-FFF2-40B4-BE49-F238E27FC236}">
                <a16:creationId xmlns:a16="http://schemas.microsoft.com/office/drawing/2014/main" id="{1190AD8A-6390-C163-C1B8-78AF6879B443}"/>
              </a:ext>
            </a:extLst>
          </p:cNvPr>
          <p:cNvSpPr txBox="1"/>
          <p:nvPr/>
        </p:nvSpPr>
        <p:spPr>
          <a:xfrm>
            <a:off x="7112000" y="1422400"/>
            <a:ext cx="40640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900" spc="-200" dirty="0">
                <a:solidFill>
                  <a:srgbClr val="2F5CA1"/>
                </a:solidFill>
                <a:ea typeface="ONE Mobile Title OTF"/>
              </a:rPr>
              <a:t>종합설계 수행일정</a:t>
            </a:r>
            <a:endParaRPr lang="ko-KR" sz="3900" b="0" i="0" u="none" strike="noStrike" spc="-200" dirty="0">
              <a:solidFill>
                <a:srgbClr val="2F5CA1"/>
              </a:solidFill>
              <a:ea typeface="ONE Mobile Title OTF"/>
            </a:endParaRP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848379"/>
              </p:ext>
            </p:extLst>
          </p:nvPr>
        </p:nvGraphicFramePr>
        <p:xfrm>
          <a:off x="802640" y="2501900"/>
          <a:ext cx="16662400" cy="7366000"/>
        </p:xfrm>
        <a:graphic>
          <a:graphicData uri="http://schemas.openxmlformats.org/drawingml/2006/table">
            <a:tbl>
              <a:tblPr/>
              <a:tblGrid>
                <a:gridCol w="323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5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800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항목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추진사항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11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월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12</a:t>
                      </a:r>
                      <a:r>
                        <a:rPr lang="ko-KR" sz="17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월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</a:t>
                      </a:r>
                      <a:r>
                        <a:rPr lang="ko-KR" sz="17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월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</a:t>
                      </a:r>
                      <a:r>
                        <a:rPr lang="ko-KR" sz="17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월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3</a:t>
                      </a:r>
                      <a:r>
                        <a:rPr lang="ko-KR" sz="17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월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4</a:t>
                      </a:r>
                      <a:r>
                        <a:rPr lang="ko-KR" sz="17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월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5</a:t>
                      </a:r>
                      <a:r>
                        <a:rPr lang="ko-KR" sz="17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월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6</a:t>
                      </a:r>
                      <a:r>
                        <a:rPr lang="ko-KR" sz="17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월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7</a:t>
                      </a:r>
                      <a:r>
                        <a:rPr lang="ko-KR" sz="17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월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8</a:t>
                      </a:r>
                      <a:r>
                        <a:rPr lang="ko-KR" sz="17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월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9</a:t>
                      </a:r>
                      <a:r>
                        <a:rPr lang="ko-KR" sz="17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월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93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요구사항</a:t>
                      </a:r>
                      <a:r>
                        <a:rPr lang="en-US" sz="17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정의</a:t>
                      </a:r>
                      <a:r>
                        <a:rPr lang="en-US" sz="17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및</a:t>
                      </a:r>
                      <a:r>
                        <a:rPr lang="en-US" sz="17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분석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시각장애인</a:t>
                      </a:r>
                      <a:r>
                        <a:rPr lang="en-US" sz="17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분석</a:t>
                      </a:r>
                      <a:r>
                        <a:rPr lang="en-US" sz="17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및</a:t>
                      </a:r>
                      <a:r>
                        <a:rPr lang="en-US" sz="17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요구사항</a:t>
                      </a:r>
                      <a:r>
                        <a:rPr lang="en-US" sz="17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정의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CC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시스템설계</a:t>
                      </a:r>
                      <a:r>
                        <a:rPr lang="en-US" sz="17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및</a:t>
                      </a:r>
                      <a:r>
                        <a:rPr lang="en-US" sz="17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상세설계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  UI/UX </a:t>
                      </a:r>
                      <a:r>
                        <a:rPr lang="ko-KR" sz="17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설계</a:t>
                      </a:r>
                      <a:endParaRPr lang="en-US" sz="1100"/>
                    </a:p>
                    <a:p>
                      <a:pPr lvl="0" algn="l">
                        <a:lnSpc>
                          <a:spcPct val="91714"/>
                        </a:lnSpc>
                      </a:pPr>
                      <a:r>
                        <a:rPr lang="en-US" sz="17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  </a:t>
                      </a:r>
                      <a:r>
                        <a:rPr lang="ko-KR" sz="17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각</a:t>
                      </a:r>
                      <a:r>
                        <a:rPr lang="en-US" sz="17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기능별</a:t>
                      </a:r>
                      <a:r>
                        <a:rPr lang="en-US" sz="17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알고리즘</a:t>
                      </a:r>
                      <a:r>
                        <a:rPr lang="en-US" sz="17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설계</a:t>
                      </a:r>
                    </a:p>
                    <a:p>
                      <a:pPr lvl="0" algn="l">
                        <a:lnSpc>
                          <a:spcPct val="91714"/>
                        </a:lnSpc>
                      </a:pPr>
                      <a:r>
                        <a:rPr lang="en-US" sz="17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  AWS </a:t>
                      </a:r>
                      <a:r>
                        <a:rPr lang="ko-KR" sz="17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서버</a:t>
                      </a:r>
                      <a:r>
                        <a:rPr lang="en-US" sz="17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연결</a:t>
                      </a:r>
                      <a:r>
                        <a:rPr lang="en-US" sz="17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및</a:t>
                      </a:r>
                      <a:r>
                        <a:rPr lang="en-US" sz="17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데베</a:t>
                      </a:r>
                      <a:r>
                        <a:rPr lang="en-US" sz="17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설계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CC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85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구현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  - UI/UX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구현</a:t>
                      </a:r>
                      <a:endParaRPr lang="en-US" sz="1100" dirty="0"/>
                    </a:p>
                    <a:p>
                      <a:pPr lvl="0" algn="l">
                        <a:lnSpc>
                          <a:spcPct val="91714"/>
                        </a:lnSpc>
                      </a:pP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  -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홈네트워크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API</a:t>
                      </a:r>
                      <a:r>
                        <a:rPr lang="ko-KR" sz="1700" b="0" i="0" u="none" strike="noStrike" dirty="0" err="1">
                          <a:solidFill>
                            <a:srgbClr val="787878"/>
                          </a:solidFill>
                          <a:ea typeface="S-Core Dream 5 Medium"/>
                        </a:rPr>
                        <a:t>적용및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 </a:t>
                      </a:r>
                    </a:p>
                    <a:p>
                      <a:pPr lvl="0" algn="l">
                        <a:lnSpc>
                          <a:spcPct val="91714"/>
                        </a:lnSpc>
                      </a:pP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   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알고리즘개발</a:t>
                      </a:r>
                    </a:p>
                    <a:p>
                      <a:pPr lvl="0" algn="l">
                        <a:lnSpc>
                          <a:spcPct val="91714"/>
                        </a:lnSpc>
                      </a:pP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  -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대중교통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API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를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이용한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 </a:t>
                      </a:r>
                    </a:p>
                    <a:p>
                      <a:pPr lvl="0" algn="l">
                        <a:lnSpc>
                          <a:spcPct val="91714"/>
                        </a:lnSpc>
                      </a:pP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   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알고리즘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개발</a:t>
                      </a:r>
                    </a:p>
                    <a:p>
                      <a:pPr lvl="0" algn="l">
                        <a:lnSpc>
                          <a:spcPct val="91714"/>
                        </a:lnSpc>
                      </a:pP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  -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음성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유도기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기능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개발</a:t>
                      </a:r>
                    </a:p>
                    <a:p>
                      <a:pPr lvl="0" algn="l">
                        <a:lnSpc>
                          <a:spcPct val="91714"/>
                        </a:lnSpc>
                      </a:pP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  -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비상용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음성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응급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전화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기능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개발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CC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CC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CC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CC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데모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 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유닛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테스트</a:t>
                      </a:r>
                      <a:endParaRPr lang="en-US" sz="1100" dirty="0"/>
                    </a:p>
                    <a:p>
                      <a:pPr lvl="0" algn="l">
                        <a:lnSpc>
                          <a:spcPct val="91714"/>
                        </a:lnSpc>
                      </a:pP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 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오류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검출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및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해결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CC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CC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문서화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  </a:t>
                      </a:r>
                      <a:r>
                        <a:rPr lang="ko-KR" sz="17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중간</a:t>
                      </a:r>
                      <a:r>
                        <a:rPr lang="en-US" sz="17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보고서</a:t>
                      </a:r>
                      <a:r>
                        <a:rPr lang="en-US" sz="17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작성</a:t>
                      </a:r>
                      <a:endParaRPr lang="en-US" sz="1100"/>
                    </a:p>
                    <a:p>
                      <a:pPr lvl="0" algn="l">
                        <a:lnSpc>
                          <a:spcPct val="91714"/>
                        </a:lnSpc>
                      </a:pPr>
                      <a:r>
                        <a:rPr lang="en-US" sz="17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  </a:t>
                      </a:r>
                      <a:r>
                        <a:rPr lang="ko-KR" sz="17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발표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CC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산업기술대전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  </a:t>
                      </a:r>
                      <a:r>
                        <a:rPr lang="ko-KR" sz="17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전시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CC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종합설계</a:t>
                      </a:r>
                      <a:r>
                        <a:rPr lang="en-US" sz="17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최종</a:t>
                      </a:r>
                      <a:r>
                        <a:rPr lang="en-US" sz="17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보고서</a:t>
                      </a:r>
                      <a:r>
                        <a:rPr lang="en-US" sz="17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작성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 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보고서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및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논문</a:t>
                      </a:r>
                      <a:r>
                        <a:rPr lang="en-US" sz="17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작성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1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FEB948BD-2708-5057-6666-17B82D1B14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02640" y="717952"/>
            <a:ext cx="16751300" cy="1752600"/>
          </a:xfrm>
          <a:prstGeom prst="rect">
            <a:avLst/>
          </a:prstGeom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6F57DDD0-BA40-F96B-F4DC-C509E4371FA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02640" y="2501900"/>
            <a:ext cx="16751300" cy="6921500"/>
          </a:xfrm>
          <a:prstGeom prst="rect">
            <a:avLst/>
          </a:prstGeom>
        </p:spPr>
      </p:pic>
      <p:sp>
        <p:nvSpPr>
          <p:cNvPr id="13" name="TextBox 18">
            <a:extLst>
              <a:ext uri="{FF2B5EF4-FFF2-40B4-BE49-F238E27FC236}">
                <a16:creationId xmlns:a16="http://schemas.microsoft.com/office/drawing/2014/main" id="{815869B9-7814-3336-3647-4C0402193824}"/>
              </a:ext>
            </a:extLst>
          </p:cNvPr>
          <p:cNvSpPr txBox="1"/>
          <p:nvPr/>
        </p:nvSpPr>
        <p:spPr>
          <a:xfrm>
            <a:off x="7112000" y="1422400"/>
            <a:ext cx="40640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900" spc="-200" dirty="0">
                <a:solidFill>
                  <a:srgbClr val="2F5CA1"/>
                </a:solidFill>
                <a:ea typeface="ONE Mobile Title OTF"/>
              </a:rPr>
              <a:t>Git</a:t>
            </a:r>
            <a:r>
              <a:rPr lang="ko-KR" altLang="en-US" sz="3900" spc="-200" dirty="0">
                <a:solidFill>
                  <a:srgbClr val="2F5CA1"/>
                </a:solidFill>
                <a:ea typeface="ONE Mobile Title OTF"/>
              </a:rPr>
              <a:t> </a:t>
            </a:r>
            <a:r>
              <a:rPr lang="en-US" altLang="ko-KR" sz="3900" spc="-200" dirty="0">
                <a:solidFill>
                  <a:srgbClr val="2F5CA1"/>
                </a:solidFill>
                <a:ea typeface="ONE Mobile Title OTF"/>
              </a:rPr>
              <a:t>hub</a:t>
            </a:r>
            <a:r>
              <a:rPr lang="ko-KR" altLang="en-US" sz="3900" spc="-200" dirty="0">
                <a:solidFill>
                  <a:srgbClr val="2F5CA1"/>
                </a:solidFill>
                <a:ea typeface="ONE Mobile Title OTF"/>
              </a:rPr>
              <a:t> </a:t>
            </a:r>
            <a:r>
              <a:rPr lang="en-US" altLang="ko-KR" sz="3900" spc="-200" dirty="0">
                <a:solidFill>
                  <a:srgbClr val="2F5CA1"/>
                </a:solidFill>
                <a:ea typeface="ONE Mobile Title OTF"/>
              </a:rPr>
              <a:t>link</a:t>
            </a:r>
            <a:endParaRPr lang="ko-KR" sz="3900" b="0" i="0" u="none" strike="noStrike" spc="-200" dirty="0">
              <a:solidFill>
                <a:srgbClr val="2F5CA1"/>
              </a:solidFill>
              <a:ea typeface="ONE Mobile Title OTF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340" y="4533900"/>
            <a:ext cx="7581900" cy="46609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1FE68C4-934A-F797-099C-D673C26D0038}"/>
              </a:ext>
            </a:extLst>
          </p:cNvPr>
          <p:cNvGrpSpPr/>
          <p:nvPr/>
        </p:nvGrpSpPr>
        <p:grpSpPr>
          <a:xfrm>
            <a:off x="1978660" y="2825348"/>
            <a:ext cx="14262100" cy="1104900"/>
            <a:chOff x="1993900" y="2209800"/>
            <a:chExt cx="14262100" cy="11049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93900" y="2209800"/>
              <a:ext cx="14262100" cy="1104900"/>
            </a:xfrm>
            <a:prstGeom prst="rect">
              <a:avLst/>
            </a:prstGeom>
          </p:spPr>
        </p:pic>
        <p:sp>
          <p:nvSpPr>
            <p:cNvPr id="10" name="TextBox 10"/>
            <p:cNvSpPr txBox="1"/>
            <p:nvPr/>
          </p:nvSpPr>
          <p:spPr>
            <a:xfrm>
              <a:off x="2908300" y="2463800"/>
              <a:ext cx="12090400" cy="647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600" b="0" i="0" u="none" strike="noStrike">
                  <a:solidFill>
                    <a:srgbClr val="000000"/>
                  </a:solidFill>
                  <a:latin typeface="Noto Sans CJK KR Regular"/>
                </a:rPr>
                <a:t>https://github.com/2025TUKCOMCD/TeamHijacking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1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>
            <a:extLst>
              <a:ext uri="{FF2B5EF4-FFF2-40B4-BE49-F238E27FC236}">
                <a16:creationId xmlns:a16="http://schemas.microsoft.com/office/drawing/2014/main" id="{D3B4BA57-F8B3-D338-26B8-B34D2EE4E9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02640" y="717952"/>
            <a:ext cx="16751300" cy="1752600"/>
          </a:xfrm>
          <a:prstGeom prst="rect">
            <a:avLst/>
          </a:prstGeom>
        </p:spPr>
      </p:pic>
      <p:pic>
        <p:nvPicPr>
          <p:cNvPr id="19" name="Picture 3">
            <a:extLst>
              <a:ext uri="{FF2B5EF4-FFF2-40B4-BE49-F238E27FC236}">
                <a16:creationId xmlns:a16="http://schemas.microsoft.com/office/drawing/2014/main" id="{28273FF7-C2B1-2695-DA54-EAA87B6C0A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02640" y="2501900"/>
            <a:ext cx="16751300" cy="6921500"/>
          </a:xfrm>
          <a:prstGeom prst="rect">
            <a:avLst/>
          </a:prstGeom>
        </p:spPr>
      </p:pic>
      <p:sp>
        <p:nvSpPr>
          <p:cNvPr id="20" name="TextBox 18">
            <a:extLst>
              <a:ext uri="{FF2B5EF4-FFF2-40B4-BE49-F238E27FC236}">
                <a16:creationId xmlns:a16="http://schemas.microsoft.com/office/drawing/2014/main" id="{21BE6787-52CE-A941-C929-1CC8F4A22DCD}"/>
              </a:ext>
            </a:extLst>
          </p:cNvPr>
          <p:cNvSpPr txBox="1"/>
          <p:nvPr/>
        </p:nvSpPr>
        <p:spPr>
          <a:xfrm>
            <a:off x="7112000" y="1422400"/>
            <a:ext cx="487934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900" b="0" i="0" u="none" strike="noStrike" spc="-200" dirty="0">
                <a:solidFill>
                  <a:srgbClr val="2F5CA1"/>
                </a:solidFill>
                <a:ea typeface="ONE Mobile Title OTF"/>
              </a:rPr>
              <a:t>필요 기술 및 참고문헌</a:t>
            </a:r>
            <a:endParaRPr lang="ko-KR" sz="3900" b="0" i="0" u="none" strike="noStrike" spc="-200" dirty="0">
              <a:solidFill>
                <a:srgbClr val="2F5CA1"/>
              </a:solidFill>
              <a:ea typeface="ONE Mobile Title OTF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19079" y="2820736"/>
            <a:ext cx="16441821" cy="463416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50000"/>
              </a:lnSpc>
            </a:pPr>
            <a:r>
              <a:rPr lang="ko-KR" sz="28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버스</a:t>
            </a:r>
            <a:r>
              <a:rPr lang="en-US" sz="28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정류장</a:t>
            </a:r>
            <a:r>
              <a:rPr lang="en-US" sz="28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위치</a:t>
            </a:r>
            <a:r>
              <a:rPr lang="en-US" sz="28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정보</a:t>
            </a:r>
            <a:r>
              <a:rPr lang="en-US" sz="28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: </a:t>
            </a:r>
            <a:r>
              <a:rPr lang="en-US" sz="28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hlinkClick r:id="rId4"/>
              </a:rPr>
              <a:t>https://www.data.go.kr/data/15067528/fileData.do</a:t>
            </a:r>
            <a:endParaRPr lang="en-US" sz="2800" b="0" i="0" u="none" strike="noStrike" dirty="0">
              <a:solidFill>
                <a:srgbClr val="000000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ko-KR" sz="28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버스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ko-KR" sz="28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실시간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ko-KR" sz="28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이동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ko-KR" sz="28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: </a:t>
            </a:r>
            <a:r>
              <a:rPr lang="en-US" altLang="ko-KR" sz="2800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hlinkClick r:id="rId5"/>
              </a:rPr>
              <a:t>https://www.data.go.kr/tcs/dss/selectApiDataDetailView.do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hlinkClick r:id="rId5"/>
              </a:rPr>
              <a:t>?publicDataPk=15098530</a:t>
            </a:r>
            <a:r>
              <a:rPr lang="en-US" altLang="ko-KR" sz="2800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endParaRPr lang="en-US" sz="2800" b="0" i="0" u="none" strike="noStrike" dirty="0">
              <a:solidFill>
                <a:srgbClr val="000000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28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지하철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ko-KR" sz="28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역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ko-KR" sz="28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위치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ko-KR" sz="28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정보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: 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hlinkClick r:id="rId6"/>
              </a:rPr>
              <a:t>https://www.data.go.kr/data/15127532/fileData.do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ko-KR" sz="28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실시간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ko-KR" sz="28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지하철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ko-KR" sz="28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위치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ko-KR" sz="28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정보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: 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hlinkClick r:id="rId7"/>
              </a:rPr>
              <a:t>https://www.data.go.kr/data/15058052/openapi.do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8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전국 신호등 표준 데이터 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hlinkClick r:id="rId8"/>
              </a:rPr>
              <a:t>https://www.data.go.kr/data/15028198/standard.do#/tab_layer_open</a:t>
            </a:r>
            <a:r>
              <a:rPr lang="en-US" altLang="ko-KR" sz="2800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endParaRPr lang="en-US" altLang="ko-KR" sz="2800" b="0" i="0" u="none" strike="noStrike" dirty="0">
              <a:solidFill>
                <a:srgbClr val="000000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28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홈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ko-KR" sz="28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네트워크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2800" b="0" i="0" u="none" strike="noStrike" dirty="0" err="1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api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ko-KR" sz="28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설명서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: 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hlinkClick r:id="rId9"/>
              </a:rPr>
              <a:t>https://developer.smartthings.com/docs/api/public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ko-KR" sz="2800" b="0" i="0" u="none" strike="noStrike" dirty="0" err="1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스마트워치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, </a:t>
            </a:r>
            <a:r>
              <a:rPr lang="ko-KR" altLang="ko-KR" sz="28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앱을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ko-KR" sz="28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이용한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ko-KR" sz="2800" b="0" i="0" u="none" strike="noStrike" dirty="0" err="1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개발깃허브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: 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hlinkClick r:id="rId10"/>
              </a:rPr>
              <a:t>https://github.com/tableMinPark/paymong</a:t>
            </a:r>
            <a:endParaRPr lang="en-US" altLang="ko-KR" sz="2800" b="0" i="0" u="none" strike="noStrike" dirty="0">
              <a:solidFill>
                <a:srgbClr val="000000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공개 </a:t>
            </a:r>
            <a:r>
              <a:rPr lang="en-US" altLang="ko-KR" sz="2800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SW </a:t>
            </a:r>
            <a:r>
              <a:rPr lang="ko-KR" altLang="en-US" sz="2800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포털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 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소프트웨어 품질 및 테스트 표준 자료 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en-US" altLang="ko-KR" sz="2800" dirty="0"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ISO/IEC 9126</a:t>
            </a:r>
            <a:r>
              <a:rPr lang="en-US" altLang="ko-KR" sz="2800" dirty="0"/>
              <a:t>)</a:t>
            </a:r>
            <a:endParaRPr lang="en-US" altLang="ko-KR" sz="2800" b="0" i="0" u="none" strike="noStrike" dirty="0">
              <a:solidFill>
                <a:srgbClr val="000000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lvl="0">
              <a:lnSpc>
                <a:spcPct val="99600"/>
              </a:lnSpc>
            </a:pP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24000" y="3416300"/>
            <a:ext cx="14301203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006600" y="4221747"/>
            <a:ext cx="115443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27100" y="5359400"/>
            <a:ext cx="141351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82700" y="6197600"/>
            <a:ext cx="165735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30300" y="6934200"/>
            <a:ext cx="136906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20800" y="7696200"/>
            <a:ext cx="136906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1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CC73CC4B-9820-FF54-14EA-96F95773C9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02640" y="2501900"/>
            <a:ext cx="16751300" cy="6921500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7639FA84-C92C-6DEF-9B02-38C697771AF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7240" y="673502"/>
            <a:ext cx="16751300" cy="1752600"/>
          </a:xfrm>
          <a:prstGeom prst="rect">
            <a:avLst/>
          </a:prstGeom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FA6F0AB6-27AD-DF3C-57F1-5968590CBD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77240" y="2457450"/>
            <a:ext cx="16751300" cy="6921500"/>
          </a:xfrm>
          <a:prstGeom prst="rect">
            <a:avLst/>
          </a:prstGeom>
        </p:spPr>
      </p:pic>
      <p:sp>
        <p:nvSpPr>
          <p:cNvPr id="14" name="TextBox 18">
            <a:extLst>
              <a:ext uri="{FF2B5EF4-FFF2-40B4-BE49-F238E27FC236}">
                <a16:creationId xmlns:a16="http://schemas.microsoft.com/office/drawing/2014/main" id="{22514400-B343-400C-9B45-1FC0227D9987}"/>
              </a:ext>
            </a:extLst>
          </p:cNvPr>
          <p:cNvSpPr txBox="1"/>
          <p:nvPr/>
        </p:nvSpPr>
        <p:spPr>
          <a:xfrm>
            <a:off x="6704330" y="1371801"/>
            <a:ext cx="487934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900" b="0" i="0" u="none" strike="noStrike" spc="-200" dirty="0">
                <a:solidFill>
                  <a:srgbClr val="2F5CA1"/>
                </a:solidFill>
                <a:ea typeface="ONE Mobile Title OTF"/>
              </a:rPr>
              <a:t>질의 응답</a:t>
            </a:r>
            <a:endParaRPr lang="ko-KR" sz="3900" b="0" i="0" u="none" strike="noStrike" spc="-200" dirty="0">
              <a:solidFill>
                <a:srgbClr val="2F5CA1"/>
              </a:solidFill>
              <a:ea typeface="ONE Mobile Title OTF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3898900"/>
            <a:ext cx="7162800" cy="28829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1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C72D5DF4-7A2C-8A00-3B78-64277CF8B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14400"/>
            <a:ext cx="16751300" cy="1536700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27BF4809-DF34-9613-209F-F9EE99ED7AB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2000" y="2451100"/>
            <a:ext cx="16751300" cy="7137400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B29FF3B9-A603-27DB-C153-A35B0688E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2400" y="1892300"/>
            <a:ext cx="304800" cy="304800"/>
          </a:xfrm>
          <a:prstGeom prst="rect">
            <a:avLst/>
          </a:prstGeom>
        </p:spPr>
      </p:pic>
      <p:pic>
        <p:nvPicPr>
          <p:cNvPr id="11" name="Picture 14">
            <a:extLst>
              <a:ext uri="{FF2B5EF4-FFF2-40B4-BE49-F238E27FC236}">
                <a16:creationId xmlns:a16="http://schemas.microsoft.com/office/drawing/2014/main" id="{292947E2-0FB5-3ECB-A70D-55E74A9381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14800" y="8737600"/>
            <a:ext cx="1066800" cy="1066800"/>
          </a:xfrm>
          <a:prstGeom prst="rect">
            <a:avLst/>
          </a:prstGeom>
        </p:spPr>
      </p:pic>
      <p:pic>
        <p:nvPicPr>
          <p:cNvPr id="12" name="Picture 15">
            <a:extLst>
              <a:ext uri="{FF2B5EF4-FFF2-40B4-BE49-F238E27FC236}">
                <a16:creationId xmlns:a16="http://schemas.microsoft.com/office/drawing/2014/main" id="{55F45845-6E2C-422D-0BF6-8ABFA1D27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92600" y="8928100"/>
            <a:ext cx="711200" cy="711200"/>
          </a:xfrm>
          <a:prstGeom prst="rect">
            <a:avLst/>
          </a:prstGeom>
        </p:spPr>
      </p:pic>
      <p:sp>
        <p:nvSpPr>
          <p:cNvPr id="13" name="TextBox 18">
            <a:extLst>
              <a:ext uri="{FF2B5EF4-FFF2-40B4-BE49-F238E27FC236}">
                <a16:creationId xmlns:a16="http://schemas.microsoft.com/office/drawing/2014/main" id="{D5A14CFC-EA9E-0EDD-563B-3394F051D6E0}"/>
              </a:ext>
            </a:extLst>
          </p:cNvPr>
          <p:cNvSpPr txBox="1"/>
          <p:nvPr/>
        </p:nvSpPr>
        <p:spPr>
          <a:xfrm>
            <a:off x="7112000" y="1422400"/>
            <a:ext cx="40640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900" b="0" i="0" u="none" strike="noStrike" spc="-200" dirty="0">
                <a:solidFill>
                  <a:srgbClr val="2F5CA1"/>
                </a:solidFill>
                <a:ea typeface="ONE Mobile Title OTF"/>
              </a:rPr>
              <a:t>주제 선정</a:t>
            </a:r>
            <a:r>
              <a:rPr lang="en-US" sz="3900" b="0" i="0" u="none" strike="noStrike" spc="-200" dirty="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0" i="0" u="none" strike="noStrike" spc="-200" dirty="0">
                <a:solidFill>
                  <a:srgbClr val="2F5CA1"/>
                </a:solidFill>
                <a:ea typeface="ONE Mobile Title OTF"/>
              </a:rPr>
              <a:t>배경</a:t>
            </a:r>
          </a:p>
        </p:txBody>
      </p:sp>
      <p:sp>
        <p:nvSpPr>
          <p:cNvPr id="14" name="TextBox 19">
            <a:extLst>
              <a:ext uri="{FF2B5EF4-FFF2-40B4-BE49-F238E27FC236}">
                <a16:creationId xmlns:a16="http://schemas.microsoft.com/office/drawing/2014/main" id="{0CC30472-3A62-9A65-6D59-54569B6CE121}"/>
              </a:ext>
            </a:extLst>
          </p:cNvPr>
          <p:cNvSpPr txBox="1"/>
          <p:nvPr/>
        </p:nvSpPr>
        <p:spPr>
          <a:xfrm>
            <a:off x="1191995" y="8070850"/>
            <a:ext cx="7550628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0269"/>
              </a:lnSpc>
            </a:pPr>
            <a:r>
              <a:rPr lang="ko-KR" altLang="en-US" sz="1700" spc="-100" dirty="0">
                <a:solidFill>
                  <a:srgbClr val="333333"/>
                </a:solidFill>
                <a:latin typeface="ONE Mobile OTF Regular"/>
              </a:rPr>
              <a:t>  </a:t>
            </a:r>
            <a:r>
              <a:rPr lang="ko-KR" altLang="en-US" sz="17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ONE Mobile OTF Regular"/>
              </a:rPr>
              <a:t>교통 안내 정보의 부족</a:t>
            </a:r>
            <a:r>
              <a:rPr lang="en-US" altLang="ko-KR" sz="17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ONE Mobile OTF Regular"/>
              </a:rPr>
              <a:t>, </a:t>
            </a:r>
            <a:r>
              <a:rPr lang="ko-KR" altLang="en-US" sz="17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ONE Mobile OTF Regular"/>
              </a:rPr>
              <a:t>지하철</a:t>
            </a:r>
            <a:r>
              <a:rPr lang="en-US" altLang="ko-KR" sz="17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ONE Mobile OTF Regular"/>
              </a:rPr>
              <a:t>, </a:t>
            </a:r>
            <a:r>
              <a:rPr lang="ko-KR" altLang="en-US" sz="17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ONE Mobile OTF Regular"/>
              </a:rPr>
              <a:t>택시</a:t>
            </a:r>
            <a:r>
              <a:rPr lang="en-US" altLang="ko-KR" sz="17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ONE Mobile OTF Regular"/>
              </a:rPr>
              <a:t>, </a:t>
            </a:r>
            <a:r>
              <a:rPr lang="ko-KR" altLang="en-US" sz="17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ONE Mobile OTF Regular"/>
              </a:rPr>
              <a:t>버스 정류장까지의 접근 어려움</a:t>
            </a:r>
            <a:r>
              <a:rPr lang="en-US" altLang="ko-KR" sz="17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ONE Mobile OTF Regular"/>
              </a:rPr>
              <a:t>. </a:t>
            </a:r>
            <a:r>
              <a:rPr lang="ko-KR" altLang="en-US" sz="17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ONE Mobile OTF Regular"/>
              </a:rPr>
              <a:t>승하차의 어려움 등이 시각장애인들의 대중교통 이용을 저해함을 확인</a:t>
            </a:r>
            <a:endParaRPr lang="en-US" altLang="ko-KR" sz="1700" spc="-100" dirty="0">
              <a:solidFill>
                <a:schemeClr val="tx1">
                  <a:lumMod val="75000"/>
                  <a:lumOff val="25000"/>
                </a:schemeClr>
              </a:solidFill>
              <a:latin typeface="ONE Mobile OTF Regular"/>
            </a:endParaRPr>
          </a:p>
          <a:p>
            <a:pPr lvl="0" algn="l">
              <a:lnSpc>
                <a:spcPct val="140269"/>
              </a:lnSpc>
            </a:pPr>
            <a:r>
              <a:rPr lang="ko-KR" altLang="en-US" sz="1700" b="0" i="0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ONE Mobile OTF Regular"/>
              </a:rPr>
              <a:t>스마트폰이 존재함에도 불구하고 </a:t>
            </a:r>
            <a:r>
              <a:rPr lang="ko-KR" altLang="en-US" sz="17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ONE Mobile OTF Regular"/>
              </a:rPr>
              <a:t> 그들은 여전히 대중교통의 이용에  어려움을 느낌</a:t>
            </a:r>
            <a:endParaRPr lang="en-US" sz="1700" b="0" i="0" u="none" strike="noStrike" spc="-100" dirty="0">
              <a:solidFill>
                <a:schemeClr val="tx1">
                  <a:lumMod val="75000"/>
                  <a:lumOff val="25000"/>
                </a:schemeClr>
              </a:solidFill>
              <a:latin typeface="ONE Mobile OTF Regular"/>
            </a:endParaRPr>
          </a:p>
        </p:txBody>
      </p:sp>
      <p:sp>
        <p:nvSpPr>
          <p:cNvPr id="15" name="TextBox 22">
            <a:extLst>
              <a:ext uri="{FF2B5EF4-FFF2-40B4-BE49-F238E27FC236}">
                <a16:creationId xmlns:a16="http://schemas.microsoft.com/office/drawing/2014/main" id="{5F330364-1D26-9C36-755B-29E97EDABF6D}"/>
              </a:ext>
            </a:extLst>
          </p:cNvPr>
          <p:cNvSpPr txBox="1"/>
          <p:nvPr/>
        </p:nvSpPr>
        <p:spPr>
          <a:xfrm>
            <a:off x="15214600" y="4902200"/>
            <a:ext cx="1320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</a:pPr>
            <a:endParaRPr lang="en-US" sz="2400" spc="-200" dirty="0">
              <a:solidFill>
                <a:srgbClr val="3A4CA8"/>
              </a:solidFill>
              <a:latin typeface="ONE Mobile Title OTF"/>
            </a:endParaRPr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B41EDF69-7402-9AA9-151B-36CB7336B1AB}"/>
              </a:ext>
            </a:extLst>
          </p:cNvPr>
          <p:cNvSpPr txBox="1"/>
          <p:nvPr/>
        </p:nvSpPr>
        <p:spPr>
          <a:xfrm>
            <a:off x="15570200" y="1943100"/>
            <a:ext cx="14986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000" b="0" i="0" u="none" strike="noStrike" spc="200" dirty="0">
                <a:solidFill>
                  <a:srgbClr val="5B6AB8"/>
                </a:solidFill>
                <a:latin typeface="+mj-ea"/>
                <a:ea typeface="+mj-ea"/>
              </a:rPr>
              <a:t>miricanvas</a:t>
            </a:r>
            <a:r>
              <a:rPr lang="en-US" sz="1000" b="0" i="0" u="none" strike="noStrike" spc="200" dirty="0">
                <a:solidFill>
                  <a:srgbClr val="5B6AB8"/>
                </a:solidFill>
                <a:latin typeface="Noto Sans CJK KR Regular"/>
              </a:rPr>
              <a:t>.com</a:t>
            </a:r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F8366D47-27CD-4F9F-EFD4-DAB2129D9975}"/>
              </a:ext>
            </a:extLst>
          </p:cNvPr>
          <p:cNvSpPr txBox="1"/>
          <p:nvPr/>
        </p:nvSpPr>
        <p:spPr>
          <a:xfrm>
            <a:off x="1191994" y="7230646"/>
            <a:ext cx="7952005" cy="87830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0269"/>
              </a:lnSpc>
            </a:pPr>
            <a:r>
              <a:rPr lang="ko-KR" altLang="en-US" sz="17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ONE Mobile OTF Regular"/>
              </a:rPr>
              <a:t>  교통 약자의 이동 편의성 증진을 위해 계속해서 교통 시설과 서비스 개선이 이루어지고 있음에도</a:t>
            </a:r>
            <a:r>
              <a:rPr lang="en-US" altLang="ko-KR" sz="17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ONE Mobile OTF Regular"/>
              </a:rPr>
              <a:t>, </a:t>
            </a:r>
            <a:r>
              <a:rPr lang="ko-KR" altLang="en-US" sz="17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ONE Mobile OTF Regular"/>
              </a:rPr>
              <a:t>시각 장애인들은 여전히 </a:t>
            </a:r>
            <a:r>
              <a:rPr lang="ko-KR" altLang="en-US" sz="1700" b="1" spc="-100" dirty="0">
                <a:solidFill>
                  <a:srgbClr val="333333"/>
                </a:solidFill>
                <a:highlight>
                  <a:srgbClr val="FFFF00"/>
                </a:highlight>
                <a:latin typeface="ONE Mobile OTF Regular"/>
              </a:rPr>
              <a:t>교통 시설의 이용에 어려움을 느끼고 있음</a:t>
            </a:r>
            <a:endParaRPr lang="en-US" sz="1700" b="1" i="0" u="none" strike="noStrike" spc="-100" dirty="0">
              <a:solidFill>
                <a:srgbClr val="333333"/>
              </a:solidFill>
              <a:highlight>
                <a:srgbClr val="FFFF00"/>
              </a:highlight>
              <a:latin typeface="ONE Mobile OTF Regular"/>
            </a:endParaRPr>
          </a:p>
        </p:txBody>
      </p:sp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32CBFE18-8431-7D70-EB80-E5AFD73769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5731046"/>
              </p:ext>
            </p:extLst>
          </p:nvPr>
        </p:nvGraphicFramePr>
        <p:xfrm>
          <a:off x="1378042" y="2447424"/>
          <a:ext cx="7178534" cy="47985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2F0AEE8A-046F-7797-CF97-DF9F1D9246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5946959"/>
              </p:ext>
            </p:extLst>
          </p:nvPr>
        </p:nvGraphicFramePr>
        <p:xfrm>
          <a:off x="9259623" y="2715141"/>
          <a:ext cx="7550629" cy="48667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0" name="TextBox 24">
            <a:extLst>
              <a:ext uri="{FF2B5EF4-FFF2-40B4-BE49-F238E27FC236}">
                <a16:creationId xmlns:a16="http://schemas.microsoft.com/office/drawing/2014/main" id="{BCAD564D-5F6C-D43F-4885-068DDA6AA234}"/>
              </a:ext>
            </a:extLst>
          </p:cNvPr>
          <p:cNvSpPr txBox="1"/>
          <p:nvPr/>
        </p:nvSpPr>
        <p:spPr>
          <a:xfrm>
            <a:off x="9696723" y="8146048"/>
            <a:ext cx="7149917" cy="87830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0269"/>
              </a:lnSpc>
            </a:pPr>
            <a:r>
              <a:rPr lang="ko-KR" altLang="en-US" sz="1700" i="0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ONE Mobile OTF Regular"/>
              </a:rPr>
              <a:t>  팀원 중 한 명이 실제로 </a:t>
            </a:r>
            <a:r>
              <a:rPr lang="en-US" altLang="ko-KR" sz="1700" i="0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ONE Mobile OTF Regular"/>
              </a:rPr>
              <a:t>‘</a:t>
            </a:r>
            <a:r>
              <a:rPr lang="ko-KR" altLang="en-US" sz="17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ONE Mobile OTF Regular"/>
              </a:rPr>
              <a:t>자신이 타야 할 버스를 확신하지 못하고 헤매는</a:t>
            </a:r>
            <a:r>
              <a:rPr lang="en-US" altLang="ko-KR" sz="17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ONE Mobile OTF Regular"/>
              </a:rPr>
              <a:t>‘  </a:t>
            </a:r>
            <a:r>
              <a:rPr lang="ko-KR" altLang="en-US" sz="17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ONE Mobile OTF Regular"/>
              </a:rPr>
              <a:t>시각장애인을 만난 이후</a:t>
            </a:r>
            <a:r>
              <a:rPr lang="en-US" altLang="ko-KR" sz="17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ONE Mobile OTF Regular"/>
              </a:rPr>
              <a:t>,</a:t>
            </a:r>
          </a:p>
          <a:p>
            <a:pPr lvl="0" algn="l">
              <a:lnSpc>
                <a:spcPct val="140269"/>
              </a:lnSpc>
            </a:pPr>
            <a:r>
              <a:rPr lang="ko-KR" altLang="en-US" sz="1700" b="1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ONE Mobile OTF Regular"/>
              </a:rPr>
              <a:t>시각장애인들의 생활 개선을 위한</a:t>
            </a:r>
            <a:r>
              <a:rPr lang="en-US" altLang="ko-KR" sz="1700" b="1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ONE Mobile OTF Regular"/>
              </a:rPr>
              <a:t>, </a:t>
            </a:r>
            <a:r>
              <a:rPr lang="ko-KR" altLang="en-US" sz="1700" b="1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ONE Mobile OTF Regular"/>
              </a:rPr>
              <a:t>이동 개선을 위한 서비스 개발</a:t>
            </a:r>
            <a:r>
              <a:rPr lang="ko-KR" altLang="en-US" sz="17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ONE Mobile OTF Regular"/>
              </a:rPr>
              <a:t>의 </a:t>
            </a:r>
            <a:r>
              <a:rPr lang="ko-KR" altLang="en-US" sz="17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ONE Mobile OTF Regular"/>
              </a:rPr>
              <a:t>필요성을 느낌 </a:t>
            </a:r>
            <a:r>
              <a:rPr lang="en-US" altLang="ko-KR" sz="1700" i="0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ONE Mobile OTF Regular"/>
              </a:rPr>
              <a:t> </a:t>
            </a:r>
            <a:endParaRPr lang="en-US" sz="1700" i="0" u="none" strike="noStrike" spc="-100" dirty="0">
              <a:solidFill>
                <a:srgbClr val="333333"/>
              </a:solidFill>
              <a:latin typeface="ONE Mobile OTF Regular"/>
            </a:endParaRPr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2124106E-76DE-4D26-8CFB-86B14B7D0288}"/>
              </a:ext>
            </a:extLst>
          </p:cNvPr>
          <p:cNvSpPr txBox="1"/>
          <p:nvPr/>
        </p:nvSpPr>
        <p:spPr>
          <a:xfrm>
            <a:off x="11176000" y="7439375"/>
            <a:ext cx="5638800" cy="11466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800" spc="200" dirty="0" err="1">
                <a:solidFill>
                  <a:srgbClr val="5B6AB8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지우석</a:t>
            </a:r>
            <a:r>
              <a:rPr lang="ko-KR" altLang="en-US" sz="800" spc="200" dirty="0">
                <a:solidFill>
                  <a:srgbClr val="5B6AB8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 외 </a:t>
            </a:r>
            <a:r>
              <a:rPr lang="en-US" altLang="ko-KR" sz="800" spc="200" dirty="0">
                <a:solidFill>
                  <a:srgbClr val="5B6AB8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2</a:t>
            </a:r>
            <a:r>
              <a:rPr lang="ko-KR" altLang="en-US" sz="800" spc="200" dirty="0">
                <a:solidFill>
                  <a:srgbClr val="5B6AB8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인</a:t>
            </a:r>
            <a:r>
              <a:rPr lang="en-US" altLang="ko-KR" sz="800" spc="200" dirty="0">
                <a:solidFill>
                  <a:srgbClr val="5B6AB8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,</a:t>
            </a:r>
            <a:r>
              <a:rPr lang="ko-KR" altLang="en-US" sz="800" spc="200" dirty="0">
                <a:solidFill>
                  <a:srgbClr val="5B6AB8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 </a:t>
            </a:r>
            <a:r>
              <a:rPr lang="en-US" altLang="ko-KR" sz="800" b="0" i="0" u="none" strike="noStrike" spc="200" dirty="0">
                <a:solidFill>
                  <a:srgbClr val="5B6AB8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 『</a:t>
            </a:r>
            <a:r>
              <a:rPr lang="ko-KR" altLang="en-US" sz="800" b="0" i="0" u="none" strike="noStrike" spc="200" dirty="0">
                <a:solidFill>
                  <a:srgbClr val="5B6AB8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시각 장애인 이동 편의 증진 연구</a:t>
            </a:r>
            <a:r>
              <a:rPr lang="en-US" altLang="ko-KR" sz="800" b="0" i="0" u="none" strike="noStrike" spc="200" dirty="0">
                <a:solidFill>
                  <a:srgbClr val="5B6AB8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』, </a:t>
            </a:r>
            <a:r>
              <a:rPr lang="ko-KR" altLang="en-US" sz="800" b="0" i="0" u="none" strike="noStrike" spc="200" dirty="0">
                <a:solidFill>
                  <a:srgbClr val="5B6AB8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경기 연구원 정책 연구 보고서</a:t>
            </a:r>
            <a:r>
              <a:rPr lang="en-US" altLang="ko-KR" sz="800" b="0" i="0" u="none" strike="noStrike" spc="200" dirty="0">
                <a:solidFill>
                  <a:srgbClr val="5B6AB8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,</a:t>
            </a:r>
            <a:r>
              <a:rPr lang="ko-KR" altLang="en-US" sz="800" b="0" i="0" u="none" strike="noStrike" spc="200" dirty="0">
                <a:solidFill>
                  <a:srgbClr val="5B6AB8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 </a:t>
            </a:r>
            <a:r>
              <a:rPr lang="en-US" altLang="ko-KR" sz="800" b="0" i="0" u="none" strike="noStrike" spc="200" dirty="0">
                <a:solidFill>
                  <a:srgbClr val="5B6AB8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2022</a:t>
            </a:r>
            <a:endParaRPr lang="en-US" sz="800" b="0" i="0" u="none" strike="noStrike" spc="200" dirty="0">
              <a:solidFill>
                <a:srgbClr val="5B6AB8"/>
              </a:solidFill>
              <a:latin typeface="KoPubWorld바탕체 Light" panose="00000300000000000000" pitchFamily="2" charset="-127"/>
              <a:ea typeface="KoPubWorld바탕체 Light" panose="00000300000000000000" pitchFamily="2" charset="-127"/>
              <a:cs typeface="KoPubWorld바탕체 Light" panose="00000300000000000000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1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F56EBCC-19AB-45B1-9A29-64332B8B3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0F626F6-0BDA-E4A7-2C7F-7EC0DA1C0FD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2000" y="2667000"/>
            <a:ext cx="16751300" cy="6921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9731F00-07D5-8CB6-707D-435699A76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100" y="2235200"/>
            <a:ext cx="1714500" cy="8636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2DA8985-BFC5-A035-EA58-F19D5C9490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3500" y="2400300"/>
            <a:ext cx="393700" cy="444500"/>
          </a:xfrm>
          <a:prstGeom prst="rect">
            <a:avLst/>
          </a:prstGeom>
        </p:spPr>
      </p:pic>
      <p:pic>
        <p:nvPicPr>
          <p:cNvPr id="6" name="Picture 17">
            <a:extLst>
              <a:ext uri="{FF2B5EF4-FFF2-40B4-BE49-F238E27FC236}">
                <a16:creationId xmlns:a16="http://schemas.microsoft.com/office/drawing/2014/main" id="{8EE219AE-E50B-C2E9-AAA3-3F98B107DF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92400" y="1892300"/>
            <a:ext cx="304800" cy="304800"/>
          </a:xfrm>
          <a:prstGeom prst="rect">
            <a:avLst/>
          </a:prstGeom>
        </p:spPr>
      </p:pic>
      <p:pic>
        <p:nvPicPr>
          <p:cNvPr id="7" name="Picture 18">
            <a:extLst>
              <a:ext uri="{FF2B5EF4-FFF2-40B4-BE49-F238E27FC236}">
                <a16:creationId xmlns:a16="http://schemas.microsoft.com/office/drawing/2014/main" id="{7608B215-4CCE-56E8-640D-23F4867865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14800" y="8737600"/>
            <a:ext cx="1066800" cy="1066800"/>
          </a:xfrm>
          <a:prstGeom prst="rect">
            <a:avLst/>
          </a:prstGeom>
        </p:spPr>
      </p:pic>
      <p:pic>
        <p:nvPicPr>
          <p:cNvPr id="26" name="Picture 19">
            <a:extLst>
              <a:ext uri="{FF2B5EF4-FFF2-40B4-BE49-F238E27FC236}">
                <a16:creationId xmlns:a16="http://schemas.microsoft.com/office/drawing/2014/main" id="{D865BA97-7C01-3C45-185D-7C4CAF1F25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30700" y="8953500"/>
            <a:ext cx="673100" cy="673100"/>
          </a:xfrm>
          <a:prstGeom prst="rect">
            <a:avLst/>
          </a:prstGeom>
        </p:spPr>
      </p:pic>
      <p:sp>
        <p:nvSpPr>
          <p:cNvPr id="27" name="TextBox 20">
            <a:extLst>
              <a:ext uri="{FF2B5EF4-FFF2-40B4-BE49-F238E27FC236}">
                <a16:creationId xmlns:a16="http://schemas.microsoft.com/office/drawing/2014/main" id="{BF62829E-7470-09A5-875A-3FCD96849CCE}"/>
              </a:ext>
            </a:extLst>
          </p:cNvPr>
          <p:cNvSpPr txBox="1"/>
          <p:nvPr/>
        </p:nvSpPr>
        <p:spPr>
          <a:xfrm>
            <a:off x="6731000" y="1504950"/>
            <a:ext cx="5232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900" b="0" i="0" u="none" strike="noStrike" spc="-200" dirty="0">
                <a:solidFill>
                  <a:srgbClr val="2F5CA1"/>
                </a:solidFill>
                <a:ea typeface="ONE Mobile Title OTF"/>
              </a:rPr>
              <a:t>주제 선정 배경</a:t>
            </a:r>
            <a:r>
              <a:rPr lang="en-US" altLang="ko-KR" sz="2000" b="0" i="0" u="none" strike="noStrike" spc="-200" dirty="0">
                <a:solidFill>
                  <a:srgbClr val="2F5CA1"/>
                </a:solidFill>
                <a:ea typeface="ONE Mobile Title OTF"/>
              </a:rPr>
              <a:t>(2) </a:t>
            </a:r>
            <a:r>
              <a:rPr lang="ko-KR" altLang="en-US" sz="2000" spc="-200" dirty="0">
                <a:solidFill>
                  <a:srgbClr val="2F5CA1"/>
                </a:solidFill>
                <a:ea typeface="ONE Mobile Title OTF"/>
              </a:rPr>
              <a:t> </a:t>
            </a:r>
            <a:r>
              <a:rPr lang="ko-KR" altLang="en-US" spc="-200" dirty="0">
                <a:solidFill>
                  <a:srgbClr val="2F5CA1"/>
                </a:solidFill>
                <a:ea typeface="ONE Mobile Title OTF"/>
              </a:rPr>
              <a:t>주제  현재 상황</a:t>
            </a:r>
            <a:endParaRPr lang="ko-KR" b="0" i="0" u="none" strike="noStrike" spc="-200" dirty="0">
              <a:solidFill>
                <a:srgbClr val="2F5CA1"/>
              </a:solidFill>
              <a:ea typeface="ONE Mobile Title OTF"/>
            </a:endParaRPr>
          </a:p>
        </p:txBody>
      </p:sp>
      <p:sp>
        <p:nvSpPr>
          <p:cNvPr id="28" name="TextBox 32">
            <a:extLst>
              <a:ext uri="{FF2B5EF4-FFF2-40B4-BE49-F238E27FC236}">
                <a16:creationId xmlns:a16="http://schemas.microsoft.com/office/drawing/2014/main" id="{010E3A79-6270-6006-A719-A3366C1E6069}"/>
              </a:ext>
            </a:extLst>
          </p:cNvPr>
          <p:cNvSpPr txBox="1"/>
          <p:nvPr/>
        </p:nvSpPr>
        <p:spPr>
          <a:xfrm>
            <a:off x="15570200" y="1943100"/>
            <a:ext cx="14986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000" b="0" i="0" u="none" strike="noStrike" spc="200" dirty="0">
                <a:solidFill>
                  <a:srgbClr val="5B6AB8"/>
                </a:solidFill>
                <a:latin typeface="+mj-ea"/>
                <a:ea typeface="+mj-ea"/>
              </a:rPr>
              <a:t>miricanvas</a:t>
            </a:r>
            <a:r>
              <a:rPr lang="en-US" sz="1000" b="0" i="0" u="none" strike="noStrike" spc="200" dirty="0">
                <a:solidFill>
                  <a:srgbClr val="5B6AB8"/>
                </a:solidFill>
                <a:latin typeface="Noto Sans CJK KR Regular"/>
              </a:rPr>
              <a:t>.com</a:t>
            </a:r>
          </a:p>
        </p:txBody>
      </p:sp>
      <p:pic>
        <p:nvPicPr>
          <p:cNvPr id="29" name="그림 28" descr="시각 장애인을 나타내는 아이콘">
            <a:extLst>
              <a:ext uri="{FF2B5EF4-FFF2-40B4-BE49-F238E27FC236}">
                <a16:creationId xmlns:a16="http://schemas.microsoft.com/office/drawing/2014/main" id="{2E135179-81A0-C94C-BB06-F9F560D0C0B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174" y="3399303"/>
            <a:ext cx="5285441" cy="5285441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4A7771A3-7663-A03D-0E80-36F3B51C695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553200" y="3510491"/>
            <a:ext cx="10045129" cy="4985809"/>
            <a:chOff x="6940835" y="3623733"/>
            <a:chExt cx="10045129" cy="4985809"/>
          </a:xfrm>
        </p:grpSpPr>
        <p:sp>
          <p:nvSpPr>
            <p:cNvPr id="31" name="말풍선: 사각형 30">
              <a:extLst>
                <a:ext uri="{FF2B5EF4-FFF2-40B4-BE49-F238E27FC236}">
                  <a16:creationId xmlns:a16="http://schemas.microsoft.com/office/drawing/2014/main" id="{5F4DA8C1-9CD2-0E94-0192-2DF9DADC603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0835" y="3623733"/>
              <a:ext cx="10045129" cy="1496483"/>
            </a:xfrm>
            <a:prstGeom prst="wedgeRectCallout">
              <a:avLst>
                <a:gd name="adj1" fmla="val -56236"/>
                <a:gd name="adj2" fmla="val -29159"/>
              </a:avLst>
            </a:prstGeom>
            <a:solidFill>
              <a:schemeClr val="bg1"/>
            </a:solidFill>
            <a:ln>
              <a:solidFill>
                <a:srgbClr val="93B8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E69EDD7D-5E25-9700-1DF4-6D09437FCCF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940835" y="5386916"/>
              <a:ext cx="10045129" cy="3222626"/>
              <a:chOff x="6940835" y="5386916"/>
              <a:chExt cx="10045129" cy="3222626"/>
            </a:xfrm>
          </p:grpSpPr>
          <p:sp>
            <p:nvSpPr>
              <p:cNvPr id="33" name="말풍선: 사각형 32">
                <a:extLst>
                  <a:ext uri="{FF2B5EF4-FFF2-40B4-BE49-F238E27FC236}">
                    <a16:creationId xmlns:a16="http://schemas.microsoft.com/office/drawing/2014/main" id="{2CF2B239-13EA-75E8-7D31-15C20509827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940835" y="5386916"/>
                <a:ext cx="10045129" cy="1496483"/>
              </a:xfrm>
              <a:prstGeom prst="wedgeRectCallout">
                <a:avLst>
                  <a:gd name="adj1" fmla="val -49661"/>
                  <a:gd name="adj2" fmla="val -14449"/>
                </a:avLst>
              </a:prstGeom>
              <a:solidFill>
                <a:schemeClr val="bg1"/>
              </a:solidFill>
              <a:ln>
                <a:solidFill>
                  <a:srgbClr val="93B8E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말풍선: 사각형 33">
                <a:extLst>
                  <a:ext uri="{FF2B5EF4-FFF2-40B4-BE49-F238E27FC236}">
                    <a16:creationId xmlns:a16="http://schemas.microsoft.com/office/drawing/2014/main" id="{401F0233-25DA-7A0F-39F4-0AC66FC8A73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940835" y="7113059"/>
                <a:ext cx="10045129" cy="1496483"/>
              </a:xfrm>
              <a:prstGeom prst="wedgeRectCallout">
                <a:avLst>
                  <a:gd name="adj1" fmla="val -49998"/>
                  <a:gd name="adj2" fmla="val -18975"/>
                </a:avLst>
              </a:prstGeom>
              <a:solidFill>
                <a:schemeClr val="bg1"/>
              </a:solidFill>
              <a:ln>
                <a:solidFill>
                  <a:srgbClr val="93B8E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35" name="TextBox 39">
            <a:extLst>
              <a:ext uri="{FF2B5EF4-FFF2-40B4-BE49-F238E27FC236}">
                <a16:creationId xmlns:a16="http://schemas.microsoft.com/office/drawing/2014/main" id="{CAC964B1-B3DF-BC81-3C29-DCF2CA8D868D}"/>
              </a:ext>
            </a:extLst>
          </p:cNvPr>
          <p:cNvSpPr txBox="1"/>
          <p:nvPr/>
        </p:nvSpPr>
        <p:spPr>
          <a:xfrm>
            <a:off x="7025150" y="3603095"/>
            <a:ext cx="9101228" cy="131127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KoPubWorld돋움체 Medium" panose="00000600000000000000" pitchFamily="2" charset="-127"/>
              </a:rPr>
              <a:t>음향 신호기를 작동시키기 위해서는 </a:t>
            </a:r>
            <a:r>
              <a:rPr lang="ko-KR" altLang="en-US" sz="2400" b="1" i="0" u="none" strike="noStrike" spc="-1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나눔고딕 Light" panose="020D0904000000000000" pitchFamily="50" charset="-127"/>
                <a:ea typeface="나눔고딕 Light" panose="020D0904000000000000" pitchFamily="50" charset="-127"/>
                <a:cs typeface="KoPubWorld돋움체 Medium" panose="00000600000000000000" pitchFamily="2" charset="-127"/>
              </a:rPr>
              <a:t>리모컨을 상시 소지</a:t>
            </a:r>
            <a:r>
              <a:rPr lang="ko-KR" altLang="en-US" sz="2400" b="0" i="0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KoPubWorld돋움체 Medium" panose="00000600000000000000" pitchFamily="2" charset="-127"/>
              </a:rPr>
              <a:t>해야 한다는 점이 불편해요</a:t>
            </a:r>
            <a:endParaRPr lang="ko-KR" sz="2400" b="0" i="0" u="none" strike="noStrike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36" name="TextBox 39">
            <a:extLst>
              <a:ext uri="{FF2B5EF4-FFF2-40B4-BE49-F238E27FC236}">
                <a16:creationId xmlns:a16="http://schemas.microsoft.com/office/drawing/2014/main" id="{2DFB715A-59D6-B7E5-16E3-F06FC969E0D5}"/>
              </a:ext>
            </a:extLst>
          </p:cNvPr>
          <p:cNvSpPr txBox="1"/>
          <p:nvPr/>
        </p:nvSpPr>
        <p:spPr>
          <a:xfrm>
            <a:off x="7004368" y="5366278"/>
            <a:ext cx="9101228" cy="131127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KoPubWorld돋움체 Medium" panose="00000600000000000000" pitchFamily="2" charset="-127"/>
              </a:rPr>
              <a:t>교통량이 많거나 소음이 심하면 </a:t>
            </a:r>
            <a:r>
              <a:rPr lang="ko-KR" altLang="en-US" sz="2400" b="1" i="0" u="none" strike="noStrike" spc="-1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나눔고딕 Light" panose="020D0904000000000000" pitchFamily="50" charset="-127"/>
                <a:ea typeface="나눔고딕 Light" panose="020D0904000000000000" pitchFamily="50" charset="-127"/>
                <a:cs typeface="KoPubWorld돋움체 Medium" panose="00000600000000000000" pitchFamily="2" charset="-127"/>
              </a:rPr>
              <a:t>음향 신호기의 소리가 들리지 않아요</a:t>
            </a:r>
            <a:endParaRPr lang="ko-KR" sz="2400" b="1" i="0" u="none" strike="noStrike" spc="-100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FFFF00"/>
              </a:highlight>
              <a:latin typeface="나눔고딕 Light" panose="020D0904000000000000" pitchFamily="50" charset="-127"/>
              <a:ea typeface="나눔고딕 Light" panose="020D0904000000000000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37" name="TextBox 39">
            <a:extLst>
              <a:ext uri="{FF2B5EF4-FFF2-40B4-BE49-F238E27FC236}">
                <a16:creationId xmlns:a16="http://schemas.microsoft.com/office/drawing/2014/main" id="{5AC2DB96-81AC-38ED-6D07-2A96D3A9D954}"/>
              </a:ext>
            </a:extLst>
          </p:cNvPr>
          <p:cNvSpPr txBox="1"/>
          <p:nvPr/>
        </p:nvSpPr>
        <p:spPr>
          <a:xfrm>
            <a:off x="7004368" y="7299060"/>
            <a:ext cx="9101228" cy="89799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KoPubWorld돋움체 Medium" panose="00000600000000000000" pitchFamily="2" charset="-127"/>
              </a:rPr>
              <a:t>버스에서 대기 시 어떤 버스가 제가 타야 할 버스인지 </a:t>
            </a:r>
            <a:r>
              <a:rPr lang="ko-KR" altLang="en-US" sz="2400" b="1" i="0" u="none" strike="noStrike" spc="-1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나눔고딕 Light" panose="020D0904000000000000" pitchFamily="50" charset="-127"/>
                <a:ea typeface="나눔고딕 Light" panose="020D0904000000000000" pitchFamily="50" charset="-127"/>
                <a:cs typeface="KoPubWorld돋움체 Medium" panose="00000600000000000000" pitchFamily="2" charset="-127"/>
              </a:rPr>
              <a:t>모르겠어요</a:t>
            </a:r>
            <a:endParaRPr lang="ko-KR" sz="2400" b="1" i="0" u="none" strike="noStrike" spc="-100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FFFF00"/>
              </a:highlight>
              <a:latin typeface="나눔고딕 Light" panose="020D0904000000000000" pitchFamily="50" charset="-127"/>
              <a:ea typeface="나눔고딕 Light" panose="020D0904000000000000" pitchFamily="50" charset="-127"/>
              <a:cs typeface="KoPubWorld돋움체 Medium" panose="00000600000000000000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1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B021976D-7BC4-312A-4CC9-F47065B4D4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BFE4314B-5B9A-65AA-2BA0-AB728B416A5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2000" y="2667000"/>
            <a:ext cx="16751300" cy="6921500"/>
          </a:xfrm>
          <a:prstGeom prst="rect">
            <a:avLst/>
          </a:prstGeom>
        </p:spPr>
      </p:pic>
      <p:sp>
        <p:nvSpPr>
          <p:cNvPr id="10" name="TextBox 19">
            <a:extLst>
              <a:ext uri="{FF2B5EF4-FFF2-40B4-BE49-F238E27FC236}">
                <a16:creationId xmlns:a16="http://schemas.microsoft.com/office/drawing/2014/main" id="{6AAE6B78-29C3-355C-4D8A-722820143255}"/>
              </a:ext>
            </a:extLst>
          </p:cNvPr>
          <p:cNvSpPr txBox="1"/>
          <p:nvPr/>
        </p:nvSpPr>
        <p:spPr>
          <a:xfrm>
            <a:off x="2032000" y="5867400"/>
            <a:ext cx="4699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400" b="0" i="0" u="none" strike="noStrike" spc="-100">
                <a:solidFill>
                  <a:srgbClr val="FFFFFF"/>
                </a:solidFill>
                <a:latin typeface="ONE Mobile Title OTF"/>
              </a:rPr>
              <a:t>01</a:t>
            </a:r>
          </a:p>
        </p:txBody>
      </p:sp>
      <p:sp>
        <p:nvSpPr>
          <p:cNvPr id="11" name="TextBox 21">
            <a:extLst>
              <a:ext uri="{FF2B5EF4-FFF2-40B4-BE49-F238E27FC236}">
                <a16:creationId xmlns:a16="http://schemas.microsoft.com/office/drawing/2014/main" id="{C685A610-91C3-20A9-BB29-F123EFBB32E8}"/>
              </a:ext>
            </a:extLst>
          </p:cNvPr>
          <p:cNvSpPr txBox="1"/>
          <p:nvPr/>
        </p:nvSpPr>
        <p:spPr>
          <a:xfrm>
            <a:off x="2032000" y="6616700"/>
            <a:ext cx="4699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1400" b="0" i="0" u="none" strike="noStrike" spc="-100" dirty="0">
              <a:solidFill>
                <a:srgbClr val="FFFFFF"/>
              </a:solidFill>
              <a:latin typeface="ONE Mobile Title OTF"/>
            </a:endParaRPr>
          </a:p>
        </p:txBody>
      </p:sp>
      <p:pic>
        <p:nvPicPr>
          <p:cNvPr id="12" name="Picture 26">
            <a:extLst>
              <a:ext uri="{FF2B5EF4-FFF2-40B4-BE49-F238E27FC236}">
                <a16:creationId xmlns:a16="http://schemas.microsoft.com/office/drawing/2014/main" id="{80B0F29B-482E-1A40-AA81-0B09C57FE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2400" y="1892300"/>
            <a:ext cx="304800" cy="304800"/>
          </a:xfrm>
          <a:prstGeom prst="rect">
            <a:avLst/>
          </a:prstGeom>
        </p:spPr>
      </p:pic>
      <p:sp>
        <p:nvSpPr>
          <p:cNvPr id="13" name="TextBox 33">
            <a:extLst>
              <a:ext uri="{FF2B5EF4-FFF2-40B4-BE49-F238E27FC236}">
                <a16:creationId xmlns:a16="http://schemas.microsoft.com/office/drawing/2014/main" id="{13878573-F720-E5A2-AE67-DE7D4CBCF3C0}"/>
              </a:ext>
            </a:extLst>
          </p:cNvPr>
          <p:cNvSpPr txBox="1"/>
          <p:nvPr/>
        </p:nvSpPr>
        <p:spPr>
          <a:xfrm>
            <a:off x="6629400" y="1422400"/>
            <a:ext cx="50292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900" b="0" i="0" u="none" strike="noStrike" spc="-200" dirty="0">
                <a:solidFill>
                  <a:srgbClr val="2F5CA1"/>
                </a:solidFill>
                <a:ea typeface="ONE Mobile Title OTF"/>
              </a:rPr>
              <a:t>주제 및</a:t>
            </a:r>
            <a:r>
              <a:rPr lang="en-US" sz="3900" b="0" i="0" u="none" strike="noStrike" spc="-200" dirty="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0" i="0" u="none" strike="noStrike" spc="-200" dirty="0">
                <a:solidFill>
                  <a:srgbClr val="2F5CA1"/>
                </a:solidFill>
                <a:ea typeface="ONE Mobile Title OTF"/>
              </a:rPr>
              <a:t>개요</a:t>
            </a:r>
          </a:p>
        </p:txBody>
      </p:sp>
      <p:sp>
        <p:nvSpPr>
          <p:cNvPr id="14" name="TextBox 41">
            <a:extLst>
              <a:ext uri="{FF2B5EF4-FFF2-40B4-BE49-F238E27FC236}">
                <a16:creationId xmlns:a16="http://schemas.microsoft.com/office/drawing/2014/main" id="{733086A1-92C1-62CA-0BCB-D035952EF489}"/>
              </a:ext>
            </a:extLst>
          </p:cNvPr>
          <p:cNvSpPr txBox="1"/>
          <p:nvPr/>
        </p:nvSpPr>
        <p:spPr>
          <a:xfrm>
            <a:off x="11836400" y="4457700"/>
            <a:ext cx="3860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1700" b="0" i="0" u="none" strike="noStrike" spc="-100" dirty="0">
              <a:solidFill>
                <a:srgbClr val="333333"/>
              </a:solidFill>
              <a:latin typeface="ONE Mobile OTF Bold"/>
            </a:endParaRPr>
          </a:p>
        </p:txBody>
      </p:sp>
      <p:sp>
        <p:nvSpPr>
          <p:cNvPr id="15" name="TextBox 42">
            <a:extLst>
              <a:ext uri="{FF2B5EF4-FFF2-40B4-BE49-F238E27FC236}">
                <a16:creationId xmlns:a16="http://schemas.microsoft.com/office/drawing/2014/main" id="{19680E39-B7EB-7CE1-C02F-D8810ADC2806}"/>
              </a:ext>
            </a:extLst>
          </p:cNvPr>
          <p:cNvSpPr txBox="1"/>
          <p:nvPr/>
        </p:nvSpPr>
        <p:spPr>
          <a:xfrm>
            <a:off x="13722985" y="4364567"/>
            <a:ext cx="3860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1700" b="0" i="0" u="none" strike="noStrike" spc="-100" dirty="0">
              <a:solidFill>
                <a:srgbClr val="333333"/>
              </a:solidFill>
              <a:latin typeface="ONE Mobile OTF Bold"/>
            </a:endParaRPr>
          </a:p>
        </p:txBody>
      </p:sp>
      <p:sp>
        <p:nvSpPr>
          <p:cNvPr id="16" name="TextBox 43">
            <a:extLst>
              <a:ext uri="{FF2B5EF4-FFF2-40B4-BE49-F238E27FC236}">
                <a16:creationId xmlns:a16="http://schemas.microsoft.com/office/drawing/2014/main" id="{16D27070-A0EF-92A3-A794-5BDD05039B2B}"/>
              </a:ext>
            </a:extLst>
          </p:cNvPr>
          <p:cNvSpPr txBox="1"/>
          <p:nvPr/>
        </p:nvSpPr>
        <p:spPr>
          <a:xfrm>
            <a:off x="15570200" y="1943100"/>
            <a:ext cx="14986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000" b="0" i="0" u="none" strike="noStrike" spc="200" dirty="0">
                <a:solidFill>
                  <a:srgbClr val="5B6AB8"/>
                </a:solidFill>
                <a:latin typeface="+mn-ea"/>
              </a:rPr>
              <a:t>miricanvas</a:t>
            </a:r>
            <a:r>
              <a:rPr lang="en-US" sz="1000" b="0" i="0" u="none" strike="noStrike" spc="200" dirty="0">
                <a:solidFill>
                  <a:srgbClr val="5B6AB8"/>
                </a:solidFill>
                <a:latin typeface="Noto Sans CJK KR Regular"/>
              </a:rPr>
              <a:t>.com</a:t>
            </a:r>
          </a:p>
        </p:txBody>
      </p:sp>
      <p:sp>
        <p:nvSpPr>
          <p:cNvPr id="17" name="TextBox 44">
            <a:extLst>
              <a:ext uri="{FF2B5EF4-FFF2-40B4-BE49-F238E27FC236}">
                <a16:creationId xmlns:a16="http://schemas.microsoft.com/office/drawing/2014/main" id="{115609FC-2D3B-C3A7-AE1F-F5042EF7A936}"/>
              </a:ext>
            </a:extLst>
          </p:cNvPr>
          <p:cNvSpPr txBox="1"/>
          <p:nvPr/>
        </p:nvSpPr>
        <p:spPr>
          <a:xfrm>
            <a:off x="12887325" y="4146550"/>
            <a:ext cx="4699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400" b="0" i="0" u="none" strike="noStrike" spc="-100" dirty="0">
                <a:solidFill>
                  <a:srgbClr val="FFFFFF"/>
                </a:solidFill>
                <a:latin typeface="ONE Mobile Title OTF"/>
              </a:rPr>
              <a:t>03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BCDEA4B-5C62-D5FE-DD7F-C799F8053393}"/>
              </a:ext>
            </a:extLst>
          </p:cNvPr>
          <p:cNvGrpSpPr/>
          <p:nvPr/>
        </p:nvGrpSpPr>
        <p:grpSpPr>
          <a:xfrm>
            <a:off x="1196133" y="2697263"/>
            <a:ext cx="9385300" cy="662398"/>
            <a:chOff x="1196133" y="2697263"/>
            <a:chExt cx="9385300" cy="66239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5FB6770-C0E2-1F25-86EC-8A2081ED5150}"/>
                </a:ext>
              </a:extLst>
            </p:cNvPr>
            <p:cNvGrpSpPr/>
            <p:nvPr/>
          </p:nvGrpSpPr>
          <p:grpSpPr>
            <a:xfrm>
              <a:off x="1196133" y="2808019"/>
              <a:ext cx="9385300" cy="551642"/>
              <a:chOff x="2471955" y="3073400"/>
              <a:chExt cx="9385300" cy="551642"/>
            </a:xfrm>
          </p:grpSpPr>
          <p:pic>
            <p:nvPicPr>
              <p:cNvPr id="21" name="Picture 10">
                <a:extLst>
                  <a:ext uri="{FF2B5EF4-FFF2-40B4-BE49-F238E27FC236}">
                    <a16:creationId xmlns:a16="http://schemas.microsoft.com/office/drawing/2014/main" id="{AC434EA5-7F9B-1262-DBD3-68E08E253A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71955" y="3283758"/>
                <a:ext cx="9385300" cy="341284"/>
              </a:xfrm>
              <a:prstGeom prst="rect">
                <a:avLst/>
              </a:prstGeom>
            </p:spPr>
          </p:pic>
          <p:sp>
            <p:nvSpPr>
              <p:cNvPr id="22" name="TextBox 34">
                <a:extLst>
                  <a:ext uri="{FF2B5EF4-FFF2-40B4-BE49-F238E27FC236}">
                    <a16:creationId xmlns:a16="http://schemas.microsoft.com/office/drawing/2014/main" id="{8DFFC2B3-BDDF-FE1E-F3BA-3AA8ECC8C7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04695" y="3073400"/>
                <a:ext cx="8407400" cy="4953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l">
                  <a:lnSpc>
                    <a:spcPct val="99600"/>
                  </a:lnSpc>
                </a:pPr>
                <a:r>
                  <a:rPr lang="ko-KR" altLang="en-US" sz="2700" b="1" i="0" u="none" strike="noStrike" spc="-100" dirty="0">
                    <a:solidFill>
                      <a:srgbClr val="333333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스마트 </a:t>
                </a:r>
                <a:r>
                  <a:rPr lang="ko-KR" altLang="en-US" sz="2700" b="1" i="0" u="none" strike="noStrike" spc="-100" dirty="0" err="1">
                    <a:solidFill>
                      <a:srgbClr val="333333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워치를</a:t>
                </a:r>
                <a:r>
                  <a:rPr lang="ko-KR" altLang="en-US" sz="2700" b="1" i="0" u="none" strike="noStrike" spc="-100" dirty="0">
                    <a:solidFill>
                      <a:srgbClr val="333333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이용한 시각 장애인 생활 보조 애플리케이션</a:t>
                </a:r>
                <a:endParaRPr lang="en-US" sz="2700" b="1" i="0" u="none" strike="noStrike" spc="-100" dirty="0">
                  <a:solidFill>
                    <a:srgbClr val="33333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pic>
          <p:nvPicPr>
            <p:cNvPr id="20" name="Picture 31">
              <a:extLst>
                <a:ext uri="{FF2B5EF4-FFF2-40B4-BE49-F238E27FC236}">
                  <a16:creationId xmlns:a16="http://schemas.microsoft.com/office/drawing/2014/main" id="{890EC7A3-CCE1-1A69-6DA7-6122288D3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11801" y="2697263"/>
              <a:ext cx="381000" cy="495300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7882EBB-5D75-7E6E-7864-B6A15372E002}"/>
              </a:ext>
            </a:extLst>
          </p:cNvPr>
          <p:cNvGrpSpPr/>
          <p:nvPr/>
        </p:nvGrpSpPr>
        <p:grpSpPr>
          <a:xfrm>
            <a:off x="1120600" y="3718126"/>
            <a:ext cx="7954010" cy="5642378"/>
            <a:chOff x="1207770" y="3717521"/>
            <a:chExt cx="7954010" cy="5074458"/>
          </a:xfrm>
        </p:grpSpPr>
        <p:pic>
          <p:nvPicPr>
            <p:cNvPr id="24" name="Picture 17">
              <a:extLst>
                <a:ext uri="{FF2B5EF4-FFF2-40B4-BE49-F238E27FC236}">
                  <a16:creationId xmlns:a16="http://schemas.microsoft.com/office/drawing/2014/main" id="{2EBD7001-F22D-0A3F-E8E7-05BF8D9DA1B0}"/>
                </a:ext>
              </a:extLst>
            </p:cNvPr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1207770" y="3717521"/>
              <a:ext cx="7936230" cy="2454679"/>
            </a:xfrm>
            <a:prstGeom prst="rect">
              <a:avLst/>
            </a:prstGeom>
          </p:spPr>
        </p:pic>
        <p:pic>
          <p:nvPicPr>
            <p:cNvPr id="25" name="Picture 17">
              <a:extLst>
                <a:ext uri="{FF2B5EF4-FFF2-40B4-BE49-F238E27FC236}">
                  <a16:creationId xmlns:a16="http://schemas.microsoft.com/office/drawing/2014/main" id="{EDDDC489-27AE-CC8A-B5F7-3DDBB1534A7F}"/>
                </a:ext>
              </a:extLst>
            </p:cNvPr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1225550" y="6337300"/>
              <a:ext cx="7936230" cy="2454679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C64C3D5-7A47-A734-C126-F6D8E6B08F49}"/>
              </a:ext>
            </a:extLst>
          </p:cNvPr>
          <p:cNvGrpSpPr/>
          <p:nvPr/>
        </p:nvGrpSpPr>
        <p:grpSpPr>
          <a:xfrm>
            <a:off x="9213390" y="3718126"/>
            <a:ext cx="7954010" cy="5642378"/>
            <a:chOff x="1207770" y="3717521"/>
            <a:chExt cx="7954010" cy="5074458"/>
          </a:xfrm>
        </p:grpSpPr>
        <p:pic>
          <p:nvPicPr>
            <p:cNvPr id="27" name="Picture 17">
              <a:extLst>
                <a:ext uri="{FF2B5EF4-FFF2-40B4-BE49-F238E27FC236}">
                  <a16:creationId xmlns:a16="http://schemas.microsoft.com/office/drawing/2014/main" id="{D3815BE6-981A-7105-EE81-E9FF55481C4C}"/>
                </a:ext>
              </a:extLst>
            </p:cNvPr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1207770" y="3717521"/>
              <a:ext cx="7936230" cy="2454679"/>
            </a:xfrm>
            <a:prstGeom prst="rect">
              <a:avLst/>
            </a:prstGeom>
          </p:spPr>
        </p:pic>
        <p:pic>
          <p:nvPicPr>
            <p:cNvPr id="28" name="Picture 17">
              <a:extLst>
                <a:ext uri="{FF2B5EF4-FFF2-40B4-BE49-F238E27FC236}">
                  <a16:creationId xmlns:a16="http://schemas.microsoft.com/office/drawing/2014/main" id="{4BD3B386-4A98-8CB9-88A3-701E5CD444CC}"/>
                </a:ext>
              </a:extLst>
            </p:cNvPr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1225550" y="6337300"/>
              <a:ext cx="7936230" cy="2454679"/>
            </a:xfrm>
            <a:prstGeom prst="rect">
              <a:avLst/>
            </a:prstGeom>
          </p:spPr>
        </p:pic>
      </p:grpSp>
      <p:sp>
        <p:nvSpPr>
          <p:cNvPr id="29" name="TextBox 37">
            <a:extLst>
              <a:ext uri="{FF2B5EF4-FFF2-40B4-BE49-F238E27FC236}">
                <a16:creationId xmlns:a16="http://schemas.microsoft.com/office/drawing/2014/main" id="{2A1BCC9D-1237-A47F-0A9A-4FE8BB96D0FE}"/>
              </a:ext>
            </a:extLst>
          </p:cNvPr>
          <p:cNvSpPr txBox="1"/>
          <p:nvPr/>
        </p:nvSpPr>
        <p:spPr>
          <a:xfrm>
            <a:off x="1964509" y="4052012"/>
            <a:ext cx="5104798" cy="2857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000" b="0" i="0" u="none" strike="noStrike" spc="-100" dirty="0">
                <a:solidFill>
                  <a:srgbClr val="33333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</a:t>
            </a:r>
            <a:r>
              <a:rPr lang="en-US" altLang="ko-KR" sz="2000" b="0" i="0" u="none" strike="noStrike" spc="-100" dirty="0">
                <a:solidFill>
                  <a:srgbClr val="33333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·</a:t>
            </a:r>
            <a:r>
              <a:rPr lang="ko-KR" altLang="en-US" sz="2000" b="0" i="0" u="none" strike="noStrike" spc="-100" dirty="0">
                <a:solidFill>
                  <a:srgbClr val="33333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지하철 정류장 음성 안내 기능</a:t>
            </a:r>
            <a:endParaRPr lang="ko-KR" sz="2000" b="0" i="0" u="none" strike="noStrike" spc="-100" dirty="0">
              <a:solidFill>
                <a:srgbClr val="333333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D9C858A-0F5A-A61F-46DE-50860601B7EC}"/>
              </a:ext>
            </a:extLst>
          </p:cNvPr>
          <p:cNvGrpSpPr/>
          <p:nvPr/>
        </p:nvGrpSpPr>
        <p:grpSpPr>
          <a:xfrm>
            <a:off x="1403396" y="3978987"/>
            <a:ext cx="469900" cy="431800"/>
            <a:chOff x="2242010" y="4754208"/>
            <a:chExt cx="469900" cy="431800"/>
          </a:xfrm>
        </p:grpSpPr>
        <p:pic>
          <p:nvPicPr>
            <p:cNvPr id="31" name="Picture 11">
              <a:extLst>
                <a:ext uri="{FF2B5EF4-FFF2-40B4-BE49-F238E27FC236}">
                  <a16:creationId xmlns:a16="http://schemas.microsoft.com/office/drawing/2014/main" id="{4E2FCAFF-AD2C-3CE8-4EF0-966BA9F07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5400000">
              <a:off x="2267410" y="4754208"/>
              <a:ext cx="431800" cy="431800"/>
            </a:xfrm>
            <a:prstGeom prst="rect">
              <a:avLst/>
            </a:prstGeom>
          </p:spPr>
        </p:pic>
        <p:sp>
          <p:nvSpPr>
            <p:cNvPr id="32" name="TextBox 47">
              <a:extLst>
                <a:ext uri="{FF2B5EF4-FFF2-40B4-BE49-F238E27FC236}">
                  <a16:creationId xmlns:a16="http://schemas.microsoft.com/office/drawing/2014/main" id="{64A3DB41-5D66-0983-06E5-231702C099FF}"/>
                </a:ext>
              </a:extLst>
            </p:cNvPr>
            <p:cNvSpPr txBox="1"/>
            <p:nvPr/>
          </p:nvSpPr>
          <p:spPr>
            <a:xfrm>
              <a:off x="2242010" y="4855808"/>
              <a:ext cx="469900" cy="241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400" b="0" i="0" u="none" strike="noStrike" spc="-100" dirty="0">
                  <a:solidFill>
                    <a:srgbClr val="FFFFFF"/>
                  </a:solidFill>
                  <a:latin typeface="ONE Mobile Title OTF"/>
                </a:rPr>
                <a:t>01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4D9E508-2674-0623-A5BD-B8D25326AF7D}"/>
              </a:ext>
            </a:extLst>
          </p:cNvPr>
          <p:cNvGrpSpPr/>
          <p:nvPr/>
        </p:nvGrpSpPr>
        <p:grpSpPr>
          <a:xfrm>
            <a:off x="1403396" y="6930126"/>
            <a:ext cx="469900" cy="431800"/>
            <a:chOff x="2242010" y="4754208"/>
            <a:chExt cx="469900" cy="431800"/>
          </a:xfrm>
        </p:grpSpPr>
        <p:pic>
          <p:nvPicPr>
            <p:cNvPr id="34" name="Picture 11">
              <a:extLst>
                <a:ext uri="{FF2B5EF4-FFF2-40B4-BE49-F238E27FC236}">
                  <a16:creationId xmlns:a16="http://schemas.microsoft.com/office/drawing/2014/main" id="{663E4F6C-E98D-BE05-9F7A-3A8C0A056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5400000">
              <a:off x="2267410" y="4754208"/>
              <a:ext cx="431800" cy="431800"/>
            </a:xfrm>
            <a:prstGeom prst="rect">
              <a:avLst/>
            </a:prstGeom>
          </p:spPr>
        </p:pic>
        <p:sp>
          <p:nvSpPr>
            <p:cNvPr id="35" name="TextBox 47">
              <a:extLst>
                <a:ext uri="{FF2B5EF4-FFF2-40B4-BE49-F238E27FC236}">
                  <a16:creationId xmlns:a16="http://schemas.microsoft.com/office/drawing/2014/main" id="{A9448EBF-0B6B-7296-0A5E-A5F69983CE9B}"/>
                </a:ext>
              </a:extLst>
            </p:cNvPr>
            <p:cNvSpPr txBox="1"/>
            <p:nvPr/>
          </p:nvSpPr>
          <p:spPr>
            <a:xfrm>
              <a:off x="2242010" y="4855808"/>
              <a:ext cx="469900" cy="241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400" b="0" i="0" u="none" strike="noStrike" spc="-100" dirty="0">
                  <a:solidFill>
                    <a:srgbClr val="FFFFFF"/>
                  </a:solidFill>
                  <a:latin typeface="ONE Mobile Title OTF"/>
                </a:rPr>
                <a:t>02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C6201FF-9ED1-D692-588A-509CE28FC61A}"/>
              </a:ext>
            </a:extLst>
          </p:cNvPr>
          <p:cNvGrpSpPr/>
          <p:nvPr/>
        </p:nvGrpSpPr>
        <p:grpSpPr>
          <a:xfrm>
            <a:off x="9609597" y="4000500"/>
            <a:ext cx="469900" cy="431800"/>
            <a:chOff x="2242010" y="4754208"/>
            <a:chExt cx="469900" cy="431800"/>
          </a:xfrm>
        </p:grpSpPr>
        <p:pic>
          <p:nvPicPr>
            <p:cNvPr id="37" name="Picture 11">
              <a:extLst>
                <a:ext uri="{FF2B5EF4-FFF2-40B4-BE49-F238E27FC236}">
                  <a16:creationId xmlns:a16="http://schemas.microsoft.com/office/drawing/2014/main" id="{56E5B1C7-2B92-EC8C-16EB-BF527EEF0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5400000">
              <a:off x="2267410" y="4754208"/>
              <a:ext cx="431800" cy="431800"/>
            </a:xfrm>
            <a:prstGeom prst="rect">
              <a:avLst/>
            </a:prstGeom>
          </p:spPr>
        </p:pic>
        <p:sp>
          <p:nvSpPr>
            <p:cNvPr id="38" name="TextBox 47">
              <a:extLst>
                <a:ext uri="{FF2B5EF4-FFF2-40B4-BE49-F238E27FC236}">
                  <a16:creationId xmlns:a16="http://schemas.microsoft.com/office/drawing/2014/main" id="{19EC47D9-C74D-E923-7212-5B898B263667}"/>
                </a:ext>
              </a:extLst>
            </p:cNvPr>
            <p:cNvSpPr txBox="1"/>
            <p:nvPr/>
          </p:nvSpPr>
          <p:spPr>
            <a:xfrm>
              <a:off x="2242010" y="4855808"/>
              <a:ext cx="469900" cy="241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400" b="0" i="0" u="none" strike="noStrike" spc="-100" dirty="0">
                  <a:solidFill>
                    <a:srgbClr val="FFFFFF"/>
                  </a:solidFill>
                  <a:latin typeface="ONE Mobile Title OTF"/>
                </a:rPr>
                <a:t>03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D01C18C-D5E5-9344-056D-D3698E3D8106}"/>
              </a:ext>
            </a:extLst>
          </p:cNvPr>
          <p:cNvGrpSpPr/>
          <p:nvPr/>
        </p:nvGrpSpPr>
        <p:grpSpPr>
          <a:xfrm>
            <a:off x="9609597" y="6851889"/>
            <a:ext cx="469900" cy="431800"/>
            <a:chOff x="2242010" y="4754208"/>
            <a:chExt cx="469900" cy="431800"/>
          </a:xfrm>
        </p:grpSpPr>
        <p:pic>
          <p:nvPicPr>
            <p:cNvPr id="40" name="Picture 11">
              <a:extLst>
                <a:ext uri="{FF2B5EF4-FFF2-40B4-BE49-F238E27FC236}">
                  <a16:creationId xmlns:a16="http://schemas.microsoft.com/office/drawing/2014/main" id="{7E35036D-4C33-CCC6-5CAB-9F27A3810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5400000">
              <a:off x="2267410" y="4754208"/>
              <a:ext cx="431800" cy="431800"/>
            </a:xfrm>
            <a:prstGeom prst="rect">
              <a:avLst/>
            </a:prstGeom>
          </p:spPr>
        </p:pic>
        <p:sp>
          <p:nvSpPr>
            <p:cNvPr id="41" name="TextBox 47">
              <a:extLst>
                <a:ext uri="{FF2B5EF4-FFF2-40B4-BE49-F238E27FC236}">
                  <a16:creationId xmlns:a16="http://schemas.microsoft.com/office/drawing/2014/main" id="{A02A6843-DA9B-4918-B817-ECB32D2E6666}"/>
                </a:ext>
              </a:extLst>
            </p:cNvPr>
            <p:cNvSpPr txBox="1"/>
            <p:nvPr/>
          </p:nvSpPr>
          <p:spPr>
            <a:xfrm>
              <a:off x="2242010" y="4855808"/>
              <a:ext cx="469900" cy="241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400" b="0" i="0" u="none" strike="noStrike" spc="-100" dirty="0">
                  <a:solidFill>
                    <a:srgbClr val="FFFFFF"/>
                  </a:solidFill>
                  <a:latin typeface="ONE Mobile Title OTF"/>
                </a:rPr>
                <a:t>04</a:t>
              </a:r>
            </a:p>
          </p:txBody>
        </p:sp>
      </p:grpSp>
      <p:sp>
        <p:nvSpPr>
          <p:cNvPr id="42" name="TextBox 37">
            <a:extLst>
              <a:ext uri="{FF2B5EF4-FFF2-40B4-BE49-F238E27FC236}">
                <a16:creationId xmlns:a16="http://schemas.microsoft.com/office/drawing/2014/main" id="{649661EC-3C35-9CF7-4B16-9BAE754C5323}"/>
              </a:ext>
            </a:extLst>
          </p:cNvPr>
          <p:cNvSpPr txBox="1"/>
          <p:nvPr/>
        </p:nvSpPr>
        <p:spPr>
          <a:xfrm>
            <a:off x="2029856" y="6997939"/>
            <a:ext cx="5104798" cy="2857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000" b="0" i="0" u="none" strike="noStrike" spc="-100" dirty="0">
                <a:solidFill>
                  <a:srgbClr val="33333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시각 장애인용 음성 유도기 제어 기능</a:t>
            </a:r>
            <a:endParaRPr lang="ko-KR" sz="2000" b="0" i="0" u="none" strike="noStrike" spc="-100" dirty="0">
              <a:solidFill>
                <a:srgbClr val="333333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3" name="TextBox 37">
            <a:extLst>
              <a:ext uri="{FF2B5EF4-FFF2-40B4-BE49-F238E27FC236}">
                <a16:creationId xmlns:a16="http://schemas.microsoft.com/office/drawing/2014/main" id="{F973F7B3-09F3-AD18-6DB4-28EC8C673F93}"/>
              </a:ext>
            </a:extLst>
          </p:cNvPr>
          <p:cNvSpPr txBox="1"/>
          <p:nvPr/>
        </p:nvSpPr>
        <p:spPr>
          <a:xfrm>
            <a:off x="10223357" y="4066117"/>
            <a:ext cx="5104798" cy="2857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000" b="0" i="0" u="none" strike="noStrike" spc="-100" dirty="0">
                <a:solidFill>
                  <a:srgbClr val="33333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횡단보도 초록 불 타이머 계산 기능</a:t>
            </a:r>
            <a:endParaRPr lang="ko-KR" sz="2000" b="0" i="0" u="none" strike="noStrike" spc="-100" dirty="0">
              <a:solidFill>
                <a:srgbClr val="333333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4" name="TextBox 37">
            <a:extLst>
              <a:ext uri="{FF2B5EF4-FFF2-40B4-BE49-F238E27FC236}">
                <a16:creationId xmlns:a16="http://schemas.microsoft.com/office/drawing/2014/main" id="{2D6A40E5-9427-F87F-8008-AB9E57508BA2}"/>
              </a:ext>
            </a:extLst>
          </p:cNvPr>
          <p:cNvSpPr txBox="1"/>
          <p:nvPr/>
        </p:nvSpPr>
        <p:spPr>
          <a:xfrm>
            <a:off x="10236057" y="6930126"/>
            <a:ext cx="5104798" cy="2857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000" b="0" i="0" u="none" strike="noStrike" spc="-100" dirty="0">
                <a:solidFill>
                  <a:srgbClr val="33333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집 안 기기와 스마트 </a:t>
            </a:r>
            <a:r>
              <a:rPr lang="ko-KR" altLang="en-US" sz="2000" b="0" i="0" u="none" strike="noStrike" spc="-100" dirty="0" err="1">
                <a:solidFill>
                  <a:srgbClr val="33333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워치와의</a:t>
            </a:r>
            <a:r>
              <a:rPr lang="ko-KR" altLang="en-US" sz="2000" b="0" i="0" u="none" strike="noStrike" spc="-100" dirty="0">
                <a:solidFill>
                  <a:srgbClr val="33333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연동 기능</a:t>
            </a:r>
            <a:endParaRPr lang="ko-KR" sz="2000" b="0" i="0" u="none" strike="noStrike" spc="-100" dirty="0">
              <a:solidFill>
                <a:srgbClr val="333333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56463A4D-A94D-2B4B-E283-0FE4A7379BE9}"/>
              </a:ext>
            </a:extLst>
          </p:cNvPr>
          <p:cNvGrpSpPr/>
          <p:nvPr/>
        </p:nvGrpSpPr>
        <p:grpSpPr>
          <a:xfrm>
            <a:off x="16754976" y="8209862"/>
            <a:ext cx="1975420" cy="2413000"/>
            <a:chOff x="16904271" y="9226662"/>
            <a:chExt cx="1975420" cy="2413000"/>
          </a:xfrm>
        </p:grpSpPr>
        <p:pic>
          <p:nvPicPr>
            <p:cNvPr id="46" name="Picture 29">
              <a:extLst>
                <a:ext uri="{FF2B5EF4-FFF2-40B4-BE49-F238E27FC236}">
                  <a16:creationId xmlns:a16="http://schemas.microsoft.com/office/drawing/2014/main" id="{942F24CB-464C-2694-68ED-C68118B28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904271" y="9771664"/>
              <a:ext cx="1066800" cy="1066800"/>
            </a:xfrm>
            <a:prstGeom prst="rect">
              <a:avLst/>
            </a:prstGeom>
          </p:spPr>
        </p:pic>
        <p:pic>
          <p:nvPicPr>
            <p:cNvPr id="47" name="Picture 32">
              <a:extLst>
                <a:ext uri="{FF2B5EF4-FFF2-40B4-BE49-F238E27FC236}">
                  <a16:creationId xmlns:a16="http://schemas.microsoft.com/office/drawing/2014/main" id="{A8A103E7-E232-5288-29C8-05455DD85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113821" y="9981214"/>
              <a:ext cx="647700" cy="647700"/>
            </a:xfrm>
            <a:prstGeom prst="rect">
              <a:avLst/>
            </a:prstGeom>
          </p:spPr>
        </p:pic>
        <p:pic>
          <p:nvPicPr>
            <p:cNvPr id="48" name="Picture 45">
              <a:extLst>
                <a:ext uri="{FF2B5EF4-FFF2-40B4-BE49-F238E27FC236}">
                  <a16:creationId xmlns:a16="http://schemas.microsoft.com/office/drawing/2014/main" id="{65374AC7-B978-5EE7-ABD9-DD1C9ABC6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7640000">
              <a:off x="16777841" y="9537812"/>
              <a:ext cx="2413000" cy="1790700"/>
            </a:xfrm>
            <a:prstGeom prst="rect">
              <a:avLst/>
            </a:prstGeom>
          </p:spPr>
        </p:pic>
      </p:grpSp>
      <p:sp>
        <p:nvSpPr>
          <p:cNvPr id="49" name="TextBox 39">
            <a:extLst>
              <a:ext uri="{FF2B5EF4-FFF2-40B4-BE49-F238E27FC236}">
                <a16:creationId xmlns:a16="http://schemas.microsoft.com/office/drawing/2014/main" id="{DD27314A-8056-CB15-8572-3AB18FBE58E1}"/>
              </a:ext>
            </a:extLst>
          </p:cNvPr>
          <p:cNvSpPr txBox="1"/>
          <p:nvPr/>
        </p:nvSpPr>
        <p:spPr>
          <a:xfrm>
            <a:off x="2088242" y="4716515"/>
            <a:ext cx="6369958" cy="39574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600" b="0" i="0" u="none" strike="noStrike" spc="-100" dirty="0">
                <a:solidFill>
                  <a:srgbClr val="33333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이용 시 어떤 대중교통을 이용하는 것이 좋으며</a:t>
            </a:r>
            <a:r>
              <a:rPr lang="en-US" altLang="ko-KR" sz="1600" b="0" i="0" u="none" strike="noStrike" spc="-100" dirty="0">
                <a:solidFill>
                  <a:srgbClr val="33333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b="0" i="0" u="none" strike="noStrike" spc="-100" dirty="0">
                <a:solidFill>
                  <a:srgbClr val="33333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사용자가 바라는 특정 대중교통 차량이 </a:t>
            </a:r>
            <a:r>
              <a:rPr lang="en-US" altLang="ko-KR" sz="1600" b="0" i="0" u="none" strike="noStrike" spc="-100" dirty="0">
                <a:solidFill>
                  <a:srgbClr val="33333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</a:t>
            </a:r>
            <a:r>
              <a:rPr lang="ko-KR" altLang="en-US" sz="1600" b="0" i="0" u="none" strike="noStrike" spc="-100" dirty="0">
                <a:solidFill>
                  <a:srgbClr val="33333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언제 현재 위치의 정거장 </a:t>
            </a:r>
            <a:r>
              <a:rPr lang="en-US" altLang="ko-KR" sz="1600" b="0" i="0" u="none" strike="noStrike" spc="-100" dirty="0">
                <a:solidFill>
                  <a:srgbClr val="33333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· </a:t>
            </a:r>
            <a:r>
              <a:rPr lang="ko-KR" altLang="en-US" sz="1600" b="0" i="0" u="none" strike="noStrike" spc="-100" dirty="0">
                <a:solidFill>
                  <a:srgbClr val="33333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지하철에 도착하는지</a:t>
            </a:r>
            <a:r>
              <a:rPr lang="en-US" altLang="ko-KR" sz="1600" b="0" i="0" u="none" strike="noStrike" spc="-100" dirty="0">
                <a:solidFill>
                  <a:srgbClr val="33333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b="0" i="0" u="none" strike="noStrike" spc="-100" dirty="0">
                <a:solidFill>
                  <a:srgbClr val="33333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자신이 가고자 하는 정거장까지는 얼마나 남았는지 알려줌</a:t>
            </a:r>
            <a:endParaRPr lang="ko-KR" sz="1600" b="0" i="0" u="none" strike="noStrike" spc="-100" dirty="0">
              <a:solidFill>
                <a:srgbClr val="333333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0" name="빼기 기호 49">
            <a:extLst>
              <a:ext uri="{FF2B5EF4-FFF2-40B4-BE49-F238E27FC236}">
                <a16:creationId xmlns:a16="http://schemas.microsoft.com/office/drawing/2014/main" id="{A702DB4F-C469-BF52-3221-A6B27AE1A4FE}"/>
              </a:ext>
            </a:extLst>
          </p:cNvPr>
          <p:cNvSpPr/>
          <p:nvPr/>
        </p:nvSpPr>
        <p:spPr>
          <a:xfrm>
            <a:off x="1880693" y="4759083"/>
            <a:ext cx="101154" cy="113195"/>
          </a:xfrm>
          <a:prstGeom prst="mathMinus">
            <a:avLst/>
          </a:prstGeom>
          <a:solidFill>
            <a:srgbClr val="93B8E8"/>
          </a:solidFill>
          <a:ln>
            <a:solidFill>
              <a:srgbClr val="93B8E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39">
            <a:extLst>
              <a:ext uri="{FF2B5EF4-FFF2-40B4-BE49-F238E27FC236}">
                <a16:creationId xmlns:a16="http://schemas.microsoft.com/office/drawing/2014/main" id="{621D053F-24D1-76BC-53C4-8A3B72DA6E75}"/>
              </a:ext>
            </a:extLst>
          </p:cNvPr>
          <p:cNvSpPr txBox="1"/>
          <p:nvPr/>
        </p:nvSpPr>
        <p:spPr>
          <a:xfrm>
            <a:off x="2088242" y="5580237"/>
            <a:ext cx="6604910" cy="31458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600" b="0" i="0" u="none" strike="noStrike" spc="-100" dirty="0">
                <a:solidFill>
                  <a:srgbClr val="33333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가고자 하는 명확한 목적지까지의 길 안내 시스템을 제공하는 것이 아닌</a:t>
            </a:r>
            <a:r>
              <a:rPr lang="en-US" altLang="ko-KR" sz="1600" b="0" i="0" u="none" strike="noStrike" spc="-100" dirty="0">
                <a:solidFill>
                  <a:srgbClr val="33333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‘</a:t>
            </a:r>
            <a:r>
              <a:rPr lang="ko-KR" altLang="en-US" sz="1600" b="0" i="0" u="none" strike="noStrike" spc="-100" dirty="0">
                <a:solidFill>
                  <a:srgbClr val="33333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가고자 하는 도착지와 가장 가까운 도착지</a:t>
            </a:r>
            <a:r>
              <a:rPr lang="en-US" altLang="ko-KR" sz="1600" b="0" i="0" u="none" strike="noStrike" spc="-100" dirty="0">
                <a:solidFill>
                  <a:srgbClr val="33333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600" b="0" i="0" u="none" strike="noStrike" spc="-100" dirty="0">
                <a:solidFill>
                  <a:srgbClr val="33333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정류장</a:t>
            </a:r>
            <a:r>
              <a:rPr lang="en-US" altLang="ko-KR" sz="1600" b="0" i="0" u="none" strike="noStrike" spc="-100" dirty="0">
                <a:solidFill>
                  <a:srgbClr val="33333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b="0" i="0" u="none" strike="noStrike" spc="-100" dirty="0">
                <a:solidFill>
                  <a:srgbClr val="33333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역</a:t>
            </a:r>
            <a:r>
              <a:rPr lang="en-US" altLang="ko-KR" sz="1600" b="0" i="0" u="none" strike="noStrike" spc="-100" dirty="0">
                <a:solidFill>
                  <a:srgbClr val="33333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sz="1600" b="0" i="0" u="none" strike="noStrike" spc="-100" dirty="0">
                <a:solidFill>
                  <a:srgbClr val="33333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까지 얼마나 남았는지를 음성으로 제공</a:t>
            </a:r>
            <a:endParaRPr lang="ko-KR" sz="1600" b="0" i="0" u="none" strike="noStrike" spc="-100" dirty="0">
              <a:solidFill>
                <a:srgbClr val="333333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2" name="빼기 기호 51">
            <a:extLst>
              <a:ext uri="{FF2B5EF4-FFF2-40B4-BE49-F238E27FC236}">
                <a16:creationId xmlns:a16="http://schemas.microsoft.com/office/drawing/2014/main" id="{6E5A6646-3512-B9D1-B321-A0C4696F8E07}"/>
              </a:ext>
            </a:extLst>
          </p:cNvPr>
          <p:cNvSpPr/>
          <p:nvPr/>
        </p:nvSpPr>
        <p:spPr>
          <a:xfrm>
            <a:off x="1880693" y="5622805"/>
            <a:ext cx="101154" cy="113195"/>
          </a:xfrm>
          <a:prstGeom prst="mathMinus">
            <a:avLst/>
          </a:prstGeom>
          <a:solidFill>
            <a:srgbClr val="93B8E8"/>
          </a:solidFill>
          <a:ln>
            <a:solidFill>
              <a:srgbClr val="93B8E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08E5260-CE14-FADC-ECC2-4C383A3FD5B0}"/>
              </a:ext>
            </a:extLst>
          </p:cNvPr>
          <p:cNvGrpSpPr/>
          <p:nvPr/>
        </p:nvGrpSpPr>
        <p:grpSpPr>
          <a:xfrm>
            <a:off x="1880693" y="7660948"/>
            <a:ext cx="6171553" cy="386791"/>
            <a:chOff x="1880693" y="7756929"/>
            <a:chExt cx="6171553" cy="386791"/>
          </a:xfrm>
        </p:grpSpPr>
        <p:sp>
          <p:nvSpPr>
            <p:cNvPr id="54" name="TextBox 39">
              <a:extLst>
                <a:ext uri="{FF2B5EF4-FFF2-40B4-BE49-F238E27FC236}">
                  <a16:creationId xmlns:a16="http://schemas.microsoft.com/office/drawing/2014/main" id="{6E6EC42B-9F41-CAA3-16AF-714CDACCF7BF}"/>
                </a:ext>
              </a:extLst>
            </p:cNvPr>
            <p:cNvSpPr txBox="1"/>
            <p:nvPr/>
          </p:nvSpPr>
          <p:spPr>
            <a:xfrm>
              <a:off x="2088242" y="7756929"/>
              <a:ext cx="5964004" cy="38679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ko-KR" altLang="en-US" sz="1600" b="0" i="0" u="none" strike="noStrike" spc="-100" dirty="0">
                  <a:solidFill>
                    <a:srgbClr val="333333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잃어버리기 쉬운 리모컨 대신</a:t>
              </a:r>
              <a:r>
                <a:rPr lang="en-US" altLang="ko-KR" sz="1600" b="0" i="0" u="none" strike="noStrike" spc="-100" dirty="0">
                  <a:solidFill>
                    <a:srgbClr val="333333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</a:t>
              </a:r>
              <a:r>
                <a:rPr lang="ko-KR" altLang="en-US" sz="1600" b="0" i="0" u="none" strike="noStrike" spc="-100" dirty="0">
                  <a:solidFill>
                    <a:srgbClr val="333333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항상 손에 차고 다닐 스마트 </a:t>
              </a:r>
              <a:r>
                <a:rPr lang="ko-KR" altLang="en-US" sz="1600" b="0" i="0" u="none" strike="noStrike" spc="-100" dirty="0" err="1">
                  <a:solidFill>
                    <a:srgbClr val="333333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워치로</a:t>
              </a:r>
              <a:r>
                <a:rPr lang="ko-KR" altLang="en-US" sz="1600" b="0" i="0" u="none" strike="noStrike" spc="-100" dirty="0">
                  <a:solidFill>
                    <a:srgbClr val="333333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 </a:t>
              </a:r>
              <a:r>
                <a:rPr lang="en-US" altLang="ko-KR" sz="1600" b="0" i="0" u="none" strike="noStrike" spc="-100" dirty="0">
                  <a:solidFill>
                    <a:srgbClr val="333333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‘</a:t>
              </a:r>
              <a:r>
                <a:rPr lang="ko-KR" altLang="en-US" sz="1600" b="0" i="0" u="none" strike="noStrike" spc="-100" dirty="0">
                  <a:solidFill>
                    <a:srgbClr val="333333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시각 장애인용 음성 유도기</a:t>
              </a:r>
              <a:r>
                <a:rPr lang="en-US" altLang="ko-KR" sz="1600" b="0" i="0" u="none" strike="noStrike" spc="-100" dirty="0">
                  <a:solidFill>
                    <a:srgbClr val="333333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＇</a:t>
              </a:r>
              <a:r>
                <a:rPr lang="ko-KR" altLang="en-US" sz="1600" b="0" i="0" u="none" strike="noStrike" spc="-100" dirty="0">
                  <a:solidFill>
                    <a:srgbClr val="333333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를 사용할 수 있도록 서비스 제공</a:t>
              </a:r>
              <a:endParaRPr lang="ko-KR" sz="1600" b="0" i="0" u="none" strike="noStrike" spc="-100" dirty="0">
                <a:solidFill>
                  <a:srgbClr val="33333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55" name="빼기 기호 54">
              <a:extLst>
                <a:ext uri="{FF2B5EF4-FFF2-40B4-BE49-F238E27FC236}">
                  <a16:creationId xmlns:a16="http://schemas.microsoft.com/office/drawing/2014/main" id="{869D7EE6-B754-5BDF-57BD-F74C9DB4E26F}"/>
                </a:ext>
              </a:extLst>
            </p:cNvPr>
            <p:cNvSpPr/>
            <p:nvPr/>
          </p:nvSpPr>
          <p:spPr>
            <a:xfrm>
              <a:off x="1880693" y="7790543"/>
              <a:ext cx="101154" cy="113195"/>
            </a:xfrm>
            <a:prstGeom prst="mathMinus">
              <a:avLst/>
            </a:prstGeom>
            <a:solidFill>
              <a:srgbClr val="93B8E8"/>
            </a:solidFill>
            <a:ln>
              <a:solidFill>
                <a:srgbClr val="93B8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F9C599AB-84E7-30EE-4356-125A9F9D5150}"/>
              </a:ext>
            </a:extLst>
          </p:cNvPr>
          <p:cNvGrpSpPr/>
          <p:nvPr/>
        </p:nvGrpSpPr>
        <p:grpSpPr>
          <a:xfrm>
            <a:off x="10024472" y="4988857"/>
            <a:ext cx="6171553" cy="386791"/>
            <a:chOff x="10015808" y="4568187"/>
            <a:chExt cx="6171553" cy="386791"/>
          </a:xfrm>
        </p:grpSpPr>
        <p:sp>
          <p:nvSpPr>
            <p:cNvPr id="57" name="TextBox 39">
              <a:extLst>
                <a:ext uri="{FF2B5EF4-FFF2-40B4-BE49-F238E27FC236}">
                  <a16:creationId xmlns:a16="http://schemas.microsoft.com/office/drawing/2014/main" id="{BBE41272-ADEE-F4DD-062E-42D432BF48A4}"/>
                </a:ext>
              </a:extLst>
            </p:cNvPr>
            <p:cNvSpPr txBox="1"/>
            <p:nvPr/>
          </p:nvSpPr>
          <p:spPr>
            <a:xfrm>
              <a:off x="10223357" y="4568187"/>
              <a:ext cx="5964004" cy="38679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ko-KR" altLang="en-US" sz="1600" b="0" i="0" u="none" strike="noStrike" spc="-100" dirty="0">
                  <a:solidFill>
                    <a:srgbClr val="333333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전국 신호등 표준 데이터를 기반으로 사용자가 건너야 할 신호등의 예상 타이머를 계산하고</a:t>
              </a:r>
              <a:r>
                <a:rPr lang="en-US" altLang="ko-KR" sz="1600" b="0" i="0" u="none" strike="noStrike" spc="-100" dirty="0">
                  <a:solidFill>
                    <a:srgbClr val="333333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</a:t>
              </a:r>
              <a:r>
                <a:rPr lang="ko-KR" altLang="en-US" sz="1600" b="0" i="0" u="none" strike="noStrike" spc="-100" dirty="0">
                  <a:solidFill>
                    <a:srgbClr val="333333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사용자에게 초록불에서 </a:t>
              </a:r>
              <a:r>
                <a:rPr lang="ko-KR" altLang="en-US" sz="1600" b="0" i="0" u="none" strike="noStrike" spc="-100" dirty="0" err="1">
                  <a:solidFill>
                    <a:srgbClr val="333333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빨간불로</a:t>
              </a:r>
              <a:r>
                <a:rPr lang="ko-KR" altLang="en-US" sz="1600" b="0" i="0" u="none" strike="noStrike" spc="-100" dirty="0">
                  <a:solidFill>
                    <a:srgbClr val="333333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바뀔 때까지 얼마나 남았는지를 음성으로 안내</a:t>
              </a:r>
              <a:endParaRPr lang="ko-KR" sz="1600" b="0" i="0" u="none" strike="noStrike" spc="-100" dirty="0">
                <a:solidFill>
                  <a:srgbClr val="33333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58" name="빼기 기호 57">
              <a:extLst>
                <a:ext uri="{FF2B5EF4-FFF2-40B4-BE49-F238E27FC236}">
                  <a16:creationId xmlns:a16="http://schemas.microsoft.com/office/drawing/2014/main" id="{C1516336-1DF4-42E7-60FB-E4F1804E11BD}"/>
                </a:ext>
              </a:extLst>
            </p:cNvPr>
            <p:cNvSpPr/>
            <p:nvPr/>
          </p:nvSpPr>
          <p:spPr>
            <a:xfrm>
              <a:off x="10015808" y="4601801"/>
              <a:ext cx="101154" cy="113195"/>
            </a:xfrm>
            <a:prstGeom prst="mathMinus">
              <a:avLst/>
            </a:prstGeom>
            <a:solidFill>
              <a:srgbClr val="93B8E8"/>
            </a:solidFill>
            <a:ln>
              <a:solidFill>
                <a:srgbClr val="93B8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33316B29-1FFF-F3E7-4F1A-E3674EF2C1F9}"/>
              </a:ext>
            </a:extLst>
          </p:cNvPr>
          <p:cNvGrpSpPr/>
          <p:nvPr/>
        </p:nvGrpSpPr>
        <p:grpSpPr>
          <a:xfrm>
            <a:off x="10040626" y="7682864"/>
            <a:ext cx="6171553" cy="386791"/>
            <a:chOff x="10015808" y="4568187"/>
            <a:chExt cx="6171553" cy="386791"/>
          </a:xfrm>
        </p:grpSpPr>
        <p:sp>
          <p:nvSpPr>
            <p:cNvPr id="60" name="TextBox 39">
              <a:extLst>
                <a:ext uri="{FF2B5EF4-FFF2-40B4-BE49-F238E27FC236}">
                  <a16:creationId xmlns:a16="http://schemas.microsoft.com/office/drawing/2014/main" id="{A3EB3E60-A1D4-CFE0-9CAF-9AAF207F9D7B}"/>
                </a:ext>
              </a:extLst>
            </p:cNvPr>
            <p:cNvSpPr txBox="1"/>
            <p:nvPr/>
          </p:nvSpPr>
          <p:spPr>
            <a:xfrm>
              <a:off x="10223357" y="4568187"/>
              <a:ext cx="5964004" cy="38679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ko-KR" altLang="en-US" sz="1600" b="0" i="0" u="none" strike="noStrike" spc="-100" dirty="0">
                  <a:solidFill>
                    <a:srgbClr val="333333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혹시라도 깜빡하여 집 안의 전등이나 기기를 끄지 않고 나왔을 때를 대비</a:t>
              </a:r>
              <a:r>
                <a:rPr lang="en-US" altLang="ko-KR" sz="1600" b="0" i="0" u="none" strike="noStrike" spc="-100" dirty="0">
                  <a:solidFill>
                    <a:srgbClr val="333333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</a:t>
              </a:r>
            </a:p>
            <a:p>
              <a:pPr lvl="0" algn="l">
                <a:lnSpc>
                  <a:spcPct val="99600"/>
                </a:lnSpc>
              </a:pPr>
              <a:r>
                <a:rPr lang="ko-KR" altLang="en-US" sz="1600" spc="-100" dirty="0">
                  <a:solidFill>
                    <a:srgbClr val="333333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스마트 </a:t>
              </a:r>
              <a:r>
                <a:rPr lang="ko-KR" altLang="en-US" sz="1600" spc="-100" dirty="0" err="1">
                  <a:solidFill>
                    <a:srgbClr val="333333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워치로</a:t>
              </a:r>
              <a:r>
                <a:rPr lang="ko-KR" altLang="en-US" sz="1600" spc="-100" dirty="0">
                  <a:solidFill>
                    <a:srgbClr val="333333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명령하여 집 안의 기기를 제어할 수 있도록 </a:t>
              </a:r>
              <a:r>
                <a:rPr lang="en-US" altLang="ko-KR" sz="1600" spc="-100" dirty="0">
                  <a:solidFill>
                    <a:srgbClr val="333333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AI </a:t>
              </a:r>
              <a:r>
                <a:rPr lang="ko-KR" altLang="en-US" sz="1600" spc="-100" dirty="0">
                  <a:solidFill>
                    <a:srgbClr val="333333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스피커와의 연동 기능 제공</a:t>
              </a:r>
              <a:endParaRPr lang="ko-KR" sz="1600" b="0" i="0" u="none" strike="noStrike" spc="-100" dirty="0">
                <a:solidFill>
                  <a:srgbClr val="33333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61" name="빼기 기호 60">
              <a:extLst>
                <a:ext uri="{FF2B5EF4-FFF2-40B4-BE49-F238E27FC236}">
                  <a16:creationId xmlns:a16="http://schemas.microsoft.com/office/drawing/2014/main" id="{35519F51-8AC1-EA2F-3ED9-A5BDEA212B7D}"/>
                </a:ext>
              </a:extLst>
            </p:cNvPr>
            <p:cNvSpPr/>
            <p:nvPr/>
          </p:nvSpPr>
          <p:spPr>
            <a:xfrm>
              <a:off x="10015808" y="4601801"/>
              <a:ext cx="101154" cy="113195"/>
            </a:xfrm>
            <a:prstGeom prst="mathMinus">
              <a:avLst/>
            </a:prstGeom>
            <a:solidFill>
              <a:srgbClr val="93B8E8"/>
            </a:solidFill>
            <a:ln>
              <a:solidFill>
                <a:srgbClr val="93B8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F45727F-7DED-C3C6-373A-790887021781}"/>
              </a:ext>
            </a:extLst>
          </p:cNvPr>
          <p:cNvGrpSpPr/>
          <p:nvPr/>
        </p:nvGrpSpPr>
        <p:grpSpPr>
          <a:xfrm>
            <a:off x="10008197" y="8468069"/>
            <a:ext cx="6171553" cy="386791"/>
            <a:chOff x="10015808" y="4568187"/>
            <a:chExt cx="6171553" cy="386791"/>
          </a:xfrm>
        </p:grpSpPr>
        <p:sp>
          <p:nvSpPr>
            <p:cNvPr id="63" name="TextBox 39">
              <a:extLst>
                <a:ext uri="{FF2B5EF4-FFF2-40B4-BE49-F238E27FC236}">
                  <a16:creationId xmlns:a16="http://schemas.microsoft.com/office/drawing/2014/main" id="{927343C8-EE8E-03EA-CE79-F71D547D913F}"/>
                </a:ext>
              </a:extLst>
            </p:cNvPr>
            <p:cNvSpPr txBox="1"/>
            <p:nvPr/>
          </p:nvSpPr>
          <p:spPr>
            <a:xfrm>
              <a:off x="10223357" y="4568187"/>
              <a:ext cx="5964004" cy="38679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ko-KR" altLang="en-US" sz="1600" b="0" i="0" u="none" strike="noStrike" spc="-100" dirty="0">
                  <a:solidFill>
                    <a:srgbClr val="333333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각 </a:t>
              </a:r>
              <a:r>
                <a:rPr lang="en-US" altLang="ko-KR" sz="1600" b="0" i="0" u="none" strike="noStrike" spc="-100" dirty="0">
                  <a:solidFill>
                    <a:srgbClr val="333333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IOT </a:t>
              </a:r>
              <a:r>
                <a:rPr lang="ko-KR" altLang="en-US" sz="1600" b="0" i="0" u="none" strike="noStrike" spc="-100" dirty="0">
                  <a:solidFill>
                    <a:srgbClr val="333333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기기를 사용하는 법에 대한 설명 역시 스마트 </a:t>
              </a:r>
              <a:r>
                <a:rPr lang="ko-KR" altLang="en-US" sz="1600" b="0" i="0" u="none" strike="noStrike" spc="-100" dirty="0" err="1">
                  <a:solidFill>
                    <a:srgbClr val="333333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워치로</a:t>
              </a:r>
              <a:r>
                <a:rPr lang="ko-KR" altLang="en-US" sz="1600" b="0" i="0" u="none" strike="noStrike" spc="-100" dirty="0">
                  <a:solidFill>
                    <a:srgbClr val="333333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수신 가능</a:t>
              </a:r>
              <a:endParaRPr lang="en-US" altLang="ko-KR" sz="1600" b="0" i="0" u="none" strike="noStrike" spc="-100" dirty="0">
                <a:solidFill>
                  <a:srgbClr val="33333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64" name="빼기 기호 63">
              <a:extLst>
                <a:ext uri="{FF2B5EF4-FFF2-40B4-BE49-F238E27FC236}">
                  <a16:creationId xmlns:a16="http://schemas.microsoft.com/office/drawing/2014/main" id="{F99A11A5-9247-4ABE-49DE-E6997F1720CA}"/>
                </a:ext>
              </a:extLst>
            </p:cNvPr>
            <p:cNvSpPr/>
            <p:nvPr/>
          </p:nvSpPr>
          <p:spPr>
            <a:xfrm>
              <a:off x="10015808" y="4601801"/>
              <a:ext cx="101154" cy="113195"/>
            </a:xfrm>
            <a:prstGeom prst="mathMinus">
              <a:avLst/>
            </a:prstGeom>
            <a:solidFill>
              <a:srgbClr val="93B8E8"/>
            </a:solidFill>
            <a:ln>
              <a:solidFill>
                <a:srgbClr val="93B8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7B1F95CA-98BA-4FA7-EC87-4DF771CB2432}"/>
              </a:ext>
            </a:extLst>
          </p:cNvPr>
          <p:cNvGrpSpPr/>
          <p:nvPr/>
        </p:nvGrpSpPr>
        <p:grpSpPr>
          <a:xfrm>
            <a:off x="1873296" y="8379462"/>
            <a:ext cx="6171553" cy="386791"/>
            <a:chOff x="1880693" y="7756929"/>
            <a:chExt cx="6171553" cy="386791"/>
          </a:xfrm>
        </p:grpSpPr>
        <p:sp>
          <p:nvSpPr>
            <p:cNvPr id="66" name="TextBox 39">
              <a:extLst>
                <a:ext uri="{FF2B5EF4-FFF2-40B4-BE49-F238E27FC236}">
                  <a16:creationId xmlns:a16="http://schemas.microsoft.com/office/drawing/2014/main" id="{479D2045-43FA-3861-6679-22FCBC7D131C}"/>
                </a:ext>
              </a:extLst>
            </p:cNvPr>
            <p:cNvSpPr txBox="1"/>
            <p:nvPr/>
          </p:nvSpPr>
          <p:spPr>
            <a:xfrm>
              <a:off x="2088242" y="7756929"/>
              <a:ext cx="5964004" cy="38679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ko-KR" altLang="en-US" sz="1600" spc="-100" dirty="0">
                  <a:solidFill>
                    <a:srgbClr val="333333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중요 물품의 위치 안내 기능 </a:t>
              </a:r>
              <a:r>
                <a:rPr lang="en-US" altLang="ko-KR" sz="1600" spc="-100" dirty="0">
                  <a:solidFill>
                    <a:srgbClr val="333333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(</a:t>
              </a:r>
              <a:r>
                <a:rPr lang="ko-KR" altLang="en-US" sz="1600" spc="-100" dirty="0">
                  <a:solidFill>
                    <a:srgbClr val="333333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핸드폰 등</a:t>
              </a:r>
              <a:r>
                <a:rPr lang="en-US" altLang="ko-KR" sz="1600" spc="-100" dirty="0">
                  <a:solidFill>
                    <a:srgbClr val="333333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…)</a:t>
              </a:r>
              <a:endParaRPr lang="ko-KR" sz="1600" b="0" i="0" u="none" strike="noStrike" spc="-100" dirty="0">
                <a:solidFill>
                  <a:srgbClr val="33333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67" name="빼기 기호 66">
              <a:extLst>
                <a:ext uri="{FF2B5EF4-FFF2-40B4-BE49-F238E27FC236}">
                  <a16:creationId xmlns:a16="http://schemas.microsoft.com/office/drawing/2014/main" id="{29A7B6E3-F3C0-4FC5-31CF-8BFBC7DC6869}"/>
                </a:ext>
              </a:extLst>
            </p:cNvPr>
            <p:cNvSpPr/>
            <p:nvPr/>
          </p:nvSpPr>
          <p:spPr>
            <a:xfrm>
              <a:off x="1880693" y="7790543"/>
              <a:ext cx="101154" cy="113195"/>
            </a:xfrm>
            <a:prstGeom prst="mathMinus">
              <a:avLst/>
            </a:prstGeom>
            <a:solidFill>
              <a:srgbClr val="93B8E8"/>
            </a:solidFill>
            <a:ln>
              <a:solidFill>
                <a:srgbClr val="93B8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1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6A3E1B-7AF4-2CBA-3E6E-01905593D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7A31B11-FA91-BE6A-2BF2-B775AB2D5D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2CBE081-5B2B-60ED-0387-F12DBFEC9BA2}"/>
              </a:ext>
            </a:extLst>
          </p:cNvPr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762000" y="2476500"/>
            <a:ext cx="16751300" cy="71247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FC0B9B-2811-DC74-5E29-5BDBA69476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144000" y="5143500"/>
            <a:ext cx="0" cy="0"/>
          </a:xfrm>
          <a:prstGeom prst="rect">
            <a:avLst/>
          </a:prstGeom>
        </p:spPr>
      </p:pic>
      <p:sp>
        <p:nvSpPr>
          <p:cNvPr id="5" name="TextBox 33">
            <a:extLst>
              <a:ext uri="{FF2B5EF4-FFF2-40B4-BE49-F238E27FC236}">
                <a16:creationId xmlns:a16="http://schemas.microsoft.com/office/drawing/2014/main" id="{1958D7A2-A831-7DB9-AEAA-A155E231A776}"/>
              </a:ext>
            </a:extLst>
          </p:cNvPr>
          <p:cNvSpPr txBox="1"/>
          <p:nvPr/>
        </p:nvSpPr>
        <p:spPr>
          <a:xfrm>
            <a:off x="6629400" y="1422400"/>
            <a:ext cx="50292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900" b="0" i="0" u="none" strike="noStrike" spc="-200" dirty="0">
                <a:solidFill>
                  <a:srgbClr val="2F5CA1"/>
                </a:solidFill>
                <a:ea typeface="ONE Mobile Title OTF"/>
              </a:rPr>
              <a:t>최종</a:t>
            </a:r>
            <a:r>
              <a:rPr lang="ko-KR" altLang="en-US" sz="3900" spc="-200" dirty="0">
                <a:solidFill>
                  <a:srgbClr val="2F5CA1"/>
                </a:solidFill>
                <a:ea typeface="ONE Mobile Title OTF"/>
              </a:rPr>
              <a:t> 목표</a:t>
            </a:r>
            <a:endParaRPr lang="ko-KR" sz="3900" b="0" i="0" u="none" strike="noStrike" spc="-200" dirty="0">
              <a:solidFill>
                <a:srgbClr val="2F5CA1"/>
              </a:solidFill>
              <a:ea typeface="ONE Mobile Title OTF"/>
            </a:endParaRPr>
          </a:p>
        </p:txBody>
      </p:sp>
      <p:sp>
        <p:nvSpPr>
          <p:cNvPr id="6" name="가로 글상자 10">
            <a:extLst>
              <a:ext uri="{FF2B5EF4-FFF2-40B4-BE49-F238E27FC236}">
                <a16:creationId xmlns:a16="http://schemas.microsoft.com/office/drawing/2014/main" id="{39A77692-5D86-50FB-D9D5-7C577142082F}"/>
              </a:ext>
            </a:extLst>
          </p:cNvPr>
          <p:cNvSpPr txBox="1"/>
          <p:nvPr/>
        </p:nvSpPr>
        <p:spPr>
          <a:xfrm>
            <a:off x="1181877" y="2767527"/>
            <a:ext cx="5715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KoPubWorld돋움체 Light" panose="00000300000000000000" pitchFamily="2" charset="-127"/>
              </a:rPr>
              <a:t>웨어러블 기기를 이용한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KoPubWorld돋움체 Light" panose="00000300000000000000" pitchFamily="2" charset="-127"/>
              </a:rPr>
              <a:t>,</a:t>
            </a:r>
          </a:p>
          <a:p>
            <a:pPr lvl="0">
              <a:defRPr/>
            </a:pPr>
            <a:r>
              <a:rPr lang="ko-KR" altLang="en-US" sz="3600" b="1" dirty="0">
                <a:solidFill>
                  <a:srgbClr val="1C1169"/>
                </a:solidFill>
                <a:latin typeface="+mj-ea"/>
                <a:ea typeface="+mj-ea"/>
                <a:cs typeface="KoPubWorld돋움체 Light" panose="00000300000000000000" pitchFamily="2" charset="-127"/>
              </a:rPr>
              <a:t>시각 장애인 일상 생활</a:t>
            </a:r>
            <a:endParaRPr lang="en-US" altLang="ko-KR" sz="3600" b="1" dirty="0">
              <a:solidFill>
                <a:srgbClr val="1C1169"/>
              </a:solidFill>
              <a:latin typeface="+mj-ea"/>
              <a:ea typeface="+mj-ea"/>
              <a:cs typeface="KoPubWorld돋움체 Light" panose="00000300000000000000" pitchFamily="2" charset="-127"/>
            </a:endParaRPr>
          </a:p>
          <a:p>
            <a:pPr lvl="0">
              <a:defRPr/>
            </a:pPr>
            <a:r>
              <a:rPr lang="ko-KR" altLang="en-US" sz="3600" b="1" dirty="0">
                <a:solidFill>
                  <a:srgbClr val="1C1169"/>
                </a:solidFill>
                <a:latin typeface="+mj-ea"/>
                <a:ea typeface="+mj-ea"/>
                <a:cs typeface="KoPubWorld돋움체 Light" panose="00000300000000000000" pitchFamily="2" charset="-127"/>
              </a:rPr>
              <a:t>보조 애플리케이션</a:t>
            </a:r>
            <a:endParaRPr lang="en-US" altLang="ko-KR" sz="3600" b="1" dirty="0">
              <a:solidFill>
                <a:srgbClr val="1C1169"/>
              </a:solidFill>
              <a:latin typeface="+mj-ea"/>
              <a:ea typeface="+mj-ea"/>
              <a:cs typeface="KoPubWorld돋움체 Light" panose="00000300000000000000" pitchFamily="2" charset="-127"/>
            </a:endParaRP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A93AD240-D6EB-FC21-60BE-C65DB4375CBE}"/>
              </a:ext>
            </a:extLst>
          </p:cNvPr>
          <p:cNvSpPr/>
          <p:nvPr/>
        </p:nvSpPr>
        <p:spPr>
          <a:xfrm>
            <a:off x="6939642" y="2933700"/>
            <a:ext cx="10129157" cy="1807029"/>
          </a:xfrm>
          <a:prstGeom prst="round2SameRect">
            <a:avLst/>
          </a:prstGeom>
          <a:solidFill>
            <a:schemeClr val="bg1"/>
          </a:solidFill>
          <a:ln>
            <a:solidFill>
              <a:srgbClr val="ADCAE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사각형: 둥근 위쪽 모서리 67">
            <a:extLst>
              <a:ext uri="{FF2B5EF4-FFF2-40B4-BE49-F238E27FC236}">
                <a16:creationId xmlns:a16="http://schemas.microsoft.com/office/drawing/2014/main" id="{4371C8CE-3405-F991-DCB6-2B325D4EFD92}"/>
              </a:ext>
            </a:extLst>
          </p:cNvPr>
          <p:cNvSpPr/>
          <p:nvPr/>
        </p:nvSpPr>
        <p:spPr>
          <a:xfrm rot="10800000">
            <a:off x="6934198" y="7385958"/>
            <a:ext cx="10129157" cy="1643742"/>
          </a:xfrm>
          <a:prstGeom prst="round2SameRect">
            <a:avLst/>
          </a:prstGeom>
          <a:solidFill>
            <a:schemeClr val="bg1"/>
          </a:solidFill>
          <a:ln>
            <a:solidFill>
              <a:srgbClr val="ADCAE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3D62EE7-65B1-478B-CFD9-DF209421A010}"/>
              </a:ext>
            </a:extLst>
          </p:cNvPr>
          <p:cNvSpPr/>
          <p:nvPr/>
        </p:nvSpPr>
        <p:spPr>
          <a:xfrm>
            <a:off x="6934199" y="4966607"/>
            <a:ext cx="10129157" cy="2193471"/>
          </a:xfrm>
          <a:prstGeom prst="rect">
            <a:avLst/>
          </a:prstGeom>
          <a:solidFill>
            <a:schemeClr val="bg1"/>
          </a:solidFill>
          <a:ln>
            <a:solidFill>
              <a:srgbClr val="ADCAE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가로 글상자 10">
            <a:extLst>
              <a:ext uri="{FF2B5EF4-FFF2-40B4-BE49-F238E27FC236}">
                <a16:creationId xmlns:a16="http://schemas.microsoft.com/office/drawing/2014/main" id="{5C90FC81-3C62-5C17-0CA4-5ABB5995363A}"/>
              </a:ext>
            </a:extLst>
          </p:cNvPr>
          <p:cNvSpPr txBox="1"/>
          <p:nvPr/>
        </p:nvSpPr>
        <p:spPr>
          <a:xfrm>
            <a:off x="7278716" y="3059752"/>
            <a:ext cx="9440117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리모컨을 챙겨가지 않으면 이용하기 힘들며</a:t>
            </a: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멀리서는 소리가 잘 들리지 않는 음성 유도기의 단점을 개선</a:t>
            </a: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·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보조하도록</a:t>
            </a:r>
            <a:r>
              <a:rPr lang="ko-KR" altLang="en-US" sz="2500" dirty="0">
                <a:solidFill>
                  <a:schemeClr val="tx2">
                    <a:lumMod val="60000"/>
                    <a:lumOff val="4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2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</a:t>
            </a:r>
            <a:r>
              <a:rPr lang="ko-KR" altLang="en-US" sz="2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횡단보도 타이머 알림 기능</a:t>
            </a:r>
            <a:r>
              <a:rPr lang="en-US" altLang="ko-KR" sz="2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’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과 </a:t>
            </a:r>
            <a:r>
              <a:rPr lang="en-US" altLang="ko-KR" sz="2500" dirty="0">
                <a:solidFill>
                  <a:schemeClr val="tx2">
                    <a:lumMod val="60000"/>
                    <a:lumOff val="4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</a:t>
            </a:r>
            <a:r>
              <a:rPr lang="ko-KR" altLang="en-US" sz="2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음성 유도</a:t>
            </a:r>
            <a:r>
              <a:rPr lang="en-US" altLang="ko-KR" sz="2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·</a:t>
            </a:r>
            <a:r>
              <a:rPr lang="ko-KR" altLang="en-US" sz="2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안내기에 신호를 보낼 수 있도록 하는 기능</a:t>
            </a:r>
            <a:r>
              <a:rPr lang="en-US" altLang="ko-KR" sz="2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’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을 개발한다</a:t>
            </a: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71" name="가로 글상자 10">
            <a:extLst>
              <a:ext uri="{FF2B5EF4-FFF2-40B4-BE49-F238E27FC236}">
                <a16:creationId xmlns:a16="http://schemas.microsoft.com/office/drawing/2014/main" id="{7743EED6-9274-5F35-CA70-7F4BFA971D5F}"/>
              </a:ext>
            </a:extLst>
          </p:cNvPr>
          <p:cNvSpPr txBox="1"/>
          <p:nvPr/>
        </p:nvSpPr>
        <p:spPr>
          <a:xfrm>
            <a:off x="7278716" y="5103324"/>
            <a:ext cx="944011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타야 할 대중 교통 및 대중 교통 탑승 시 </a:t>
            </a: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몇 정거장을 가야 하는지</a:t>
            </a: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‘, ‘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도착지까지 가기 위해서는 어떤 곳에서 환승을 해야 하는지</a:t>
            </a: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’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를 알려주는 기능을 개발한다</a:t>
            </a: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 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그것이 시각장애인에게 유효하게 작동하는지 확인 </a:t>
            </a: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· 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테스트하여 </a:t>
            </a:r>
            <a:r>
              <a:rPr lang="ko-KR" altLang="en-US" sz="2500" b="1" dirty="0">
                <a:solidFill>
                  <a:schemeClr val="accent2">
                    <a:lumMod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시각장애인의 외출 시에 도움이 되는 어플리케이션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을 만든다</a:t>
            </a: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 </a:t>
            </a:r>
          </a:p>
        </p:txBody>
      </p:sp>
      <p:sp>
        <p:nvSpPr>
          <p:cNvPr id="72" name="가로 글상자 10">
            <a:extLst>
              <a:ext uri="{FF2B5EF4-FFF2-40B4-BE49-F238E27FC236}">
                <a16:creationId xmlns:a16="http://schemas.microsoft.com/office/drawing/2014/main" id="{35DDFDC3-A049-E79F-158E-E06FDBADD826}"/>
              </a:ext>
            </a:extLst>
          </p:cNvPr>
          <p:cNvSpPr txBox="1"/>
          <p:nvPr/>
        </p:nvSpPr>
        <p:spPr>
          <a:xfrm>
            <a:off x="7259382" y="7515678"/>
            <a:ext cx="944011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SmartThings API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를 연동하여 시각장애인이 </a:t>
            </a: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IOT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서비스를 원활히 이용할 수 있도록 </a:t>
            </a:r>
            <a:r>
              <a:rPr lang="en-US" altLang="ko-KR" sz="2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AI </a:t>
            </a:r>
            <a:r>
              <a:rPr lang="ko-KR" altLang="en-US" sz="2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스피커 연동 </a:t>
            </a:r>
            <a:r>
              <a:rPr lang="en-US" altLang="ko-KR" sz="2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· IOT </a:t>
            </a:r>
            <a:r>
              <a:rPr lang="ko-KR" altLang="en-US" sz="2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서비스를 어플리케이션 내에서 지원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한다</a:t>
            </a: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7162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1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C985E5-55DE-5D36-BD0F-7A167CC6D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0712634-D7A6-1290-FBA8-90ECF77372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2000" y="1308100"/>
            <a:ext cx="16751300" cy="4038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FDB6C8E-53F8-9FC1-B52C-E812094351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2000" y="2451100"/>
            <a:ext cx="16751300" cy="7112000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A2BB3E04-5CA2-A5D9-4E9E-093764BDA48C}"/>
              </a:ext>
            </a:extLst>
          </p:cNvPr>
          <p:cNvSpPr txBox="1"/>
          <p:nvPr/>
        </p:nvSpPr>
        <p:spPr>
          <a:xfrm>
            <a:off x="533400" y="863600"/>
            <a:ext cx="5562600" cy="520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900" b="0" i="0" u="none" strike="noStrike" spc="600" dirty="0">
                <a:solidFill>
                  <a:srgbClr val="5B6AB8"/>
                </a:solidFill>
                <a:ea typeface="Noto Sans CJK KR Regular"/>
              </a:rPr>
              <a:t>시험구성도 및 시험방법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168783E-447D-C60E-7995-C3FBFEE4C8F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62000" y="914400"/>
            <a:ext cx="16751300" cy="1752600"/>
          </a:xfrm>
          <a:prstGeom prst="rect">
            <a:avLst/>
          </a:prstGeom>
        </p:spPr>
      </p:pic>
      <p:sp>
        <p:nvSpPr>
          <p:cNvPr id="16" name="TextBox 33">
            <a:extLst>
              <a:ext uri="{FF2B5EF4-FFF2-40B4-BE49-F238E27FC236}">
                <a16:creationId xmlns:a16="http://schemas.microsoft.com/office/drawing/2014/main" id="{3D217A3C-327E-E3C3-FBAF-58D7F5B39087}"/>
              </a:ext>
            </a:extLst>
          </p:cNvPr>
          <p:cNvSpPr txBox="1"/>
          <p:nvPr/>
        </p:nvSpPr>
        <p:spPr>
          <a:xfrm>
            <a:off x="6051550" y="1441450"/>
            <a:ext cx="61722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900" b="0" i="0" u="none" strike="noStrike" spc="-200" dirty="0">
                <a:solidFill>
                  <a:srgbClr val="2F5CA1"/>
                </a:solidFill>
                <a:ea typeface="ONE Mobile Title OTF"/>
              </a:rPr>
              <a:t>시험 구성도 및 시험 방법</a:t>
            </a:r>
            <a:endParaRPr lang="en-US" altLang="ko-KR" sz="3900" spc="-200" dirty="0">
              <a:solidFill>
                <a:srgbClr val="2F5CA1"/>
              </a:solidFill>
              <a:ea typeface="ONE Mobile Title OTF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E43BF1D3-D725-CE93-B4D5-30B89EE3F5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426382"/>
              </p:ext>
            </p:extLst>
          </p:nvPr>
        </p:nvGraphicFramePr>
        <p:xfrm>
          <a:off x="1143001" y="2920999"/>
          <a:ext cx="16010964" cy="6131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4199">
                  <a:extLst>
                    <a:ext uri="{9D8B030D-6E8A-4147-A177-3AD203B41FA5}">
                      <a16:colId xmlns:a16="http://schemas.microsoft.com/office/drawing/2014/main" val="280590281"/>
                    </a:ext>
                  </a:extLst>
                </a:gridCol>
                <a:gridCol w="4724400">
                  <a:extLst>
                    <a:ext uri="{9D8B030D-6E8A-4147-A177-3AD203B41FA5}">
                      <a16:colId xmlns:a16="http://schemas.microsoft.com/office/drawing/2014/main" val="1040392745"/>
                    </a:ext>
                  </a:extLst>
                </a:gridCol>
                <a:gridCol w="8162365">
                  <a:extLst>
                    <a:ext uri="{9D8B030D-6E8A-4147-A177-3AD203B41FA5}">
                      <a16:colId xmlns:a16="http://schemas.microsoft.com/office/drawing/2014/main" val="3091484567"/>
                    </a:ext>
                  </a:extLst>
                </a:gridCol>
              </a:tblGrid>
              <a:tr h="1335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테스트</a:t>
                      </a:r>
                      <a:endParaRPr lang="en-US" altLang="ko-KR" sz="2800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2800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필요 항목</a:t>
                      </a:r>
                    </a:p>
                  </a:txBody>
                  <a:tcPr anchor="ctr">
                    <a:solidFill>
                      <a:srgbClr val="ADCA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시험 구성</a:t>
                      </a:r>
                    </a:p>
                  </a:txBody>
                  <a:tcPr anchor="ctr">
                    <a:solidFill>
                      <a:srgbClr val="ADCA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시험 방법</a:t>
                      </a:r>
                    </a:p>
                  </a:txBody>
                  <a:tcPr anchor="ctr">
                    <a:solidFill>
                      <a:srgbClr val="ADC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196462"/>
                  </a:ext>
                </a:extLst>
              </a:tr>
              <a:tr h="120927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IOT</a:t>
                      </a:r>
                      <a:r>
                        <a:rPr lang="ko-KR" altLang="en-US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 연결 기능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AI </a:t>
                      </a:r>
                      <a:r>
                        <a:rPr lang="ko-KR" altLang="en-US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스피커</a:t>
                      </a:r>
                      <a:r>
                        <a:rPr lang="en-US" altLang="ko-KR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, </a:t>
                      </a:r>
                      <a:r>
                        <a:rPr lang="ko-KR" altLang="en-US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스마트 가전 기기 등 전등</a:t>
                      </a:r>
                      <a:r>
                        <a:rPr lang="en-US" altLang="ko-KR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, </a:t>
                      </a:r>
                      <a:r>
                        <a:rPr lang="ko-KR" altLang="en-US" dirty="0" err="1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스마트워치</a:t>
                      </a:r>
                      <a:r>
                        <a:rPr lang="ko-KR" altLang="en-US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 와의 연동 가능 여부를 테스트하고 이 때 명령 처리 속도와 정확성을 확인한다</a:t>
                      </a:r>
                      <a:r>
                        <a:rPr lang="en-US" altLang="ko-KR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. 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전등</a:t>
                      </a:r>
                      <a:r>
                        <a:rPr lang="en-US" altLang="ko-KR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, </a:t>
                      </a:r>
                      <a:r>
                        <a:rPr lang="ko-KR" altLang="en-US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블루투스 스피커와의 연동을 테스트한다</a:t>
                      </a:r>
                      <a:r>
                        <a:rPr lang="en-US" altLang="ko-KR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. </a:t>
                      </a:r>
                      <a:r>
                        <a:rPr lang="ko-KR" altLang="en-US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이 때</a:t>
                      </a:r>
                      <a:r>
                        <a:rPr lang="en-US" altLang="ko-KR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, </a:t>
                      </a:r>
                      <a:r>
                        <a:rPr lang="ko-KR" altLang="en-US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제품군에 따라 지연 </a:t>
                      </a:r>
                      <a:r>
                        <a:rPr lang="en-US" altLang="ko-KR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· </a:t>
                      </a:r>
                      <a:r>
                        <a:rPr lang="ko-KR" altLang="en-US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오류가 발생한다면 그 점을 개선한다</a:t>
                      </a:r>
                      <a:r>
                        <a:rPr lang="en-US" altLang="ko-KR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. </a:t>
                      </a:r>
                      <a:r>
                        <a:rPr lang="ko-KR" altLang="en-US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구글 </a:t>
                      </a:r>
                      <a:r>
                        <a:rPr lang="en-US" altLang="ko-KR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AI </a:t>
                      </a:r>
                      <a:r>
                        <a:rPr lang="ko-KR" altLang="en-US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스피커와 기가 </a:t>
                      </a:r>
                      <a:r>
                        <a:rPr lang="ko-KR" altLang="en-US" dirty="0" err="1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지니를</a:t>
                      </a:r>
                      <a:r>
                        <a:rPr lang="ko-KR" altLang="en-US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 통해 테스트한다</a:t>
                      </a:r>
                      <a:r>
                        <a:rPr lang="en-US" altLang="ko-KR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개발자가 의도한 명령 처리 속도 내에서 명령을 처리할 수 있는지 확인한다</a:t>
                      </a:r>
                      <a:r>
                        <a:rPr lang="en-US" altLang="ko-KR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사용자의 음성 명령을 제대로 인식하고 수행하는지 확인한다</a:t>
                      </a:r>
                      <a:r>
                        <a:rPr lang="en-US" altLang="ko-KR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. 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784547"/>
                  </a:ext>
                </a:extLst>
              </a:tr>
              <a:tr h="120927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대중교통 안내 기능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실제 버스 및 지하철 환경에서 출발 시 도착지 경로를 제대로 확인하는지 </a:t>
                      </a:r>
                      <a:r>
                        <a:rPr lang="en-US" altLang="ko-KR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· </a:t>
                      </a:r>
                      <a:r>
                        <a:rPr lang="ko-KR" altLang="en-US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 소음이 심한 곳에서 사용자의 명령을 제대로 확인하는지 </a:t>
                      </a:r>
                      <a:r>
                        <a:rPr lang="en-US" altLang="ko-KR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· </a:t>
                      </a:r>
                      <a:r>
                        <a:rPr lang="ko-KR" altLang="en-US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현재 사용자의 위치를 바탕으로 하여 정거장의 위치 등을 잘 확인하는지 테스트한다</a:t>
                      </a:r>
                      <a:r>
                        <a:rPr lang="en-US" altLang="ko-KR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.</a:t>
                      </a:r>
                      <a:endParaRPr lang="ko-KR" altLang="en-US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눈을 가린 채</a:t>
                      </a:r>
                      <a:r>
                        <a:rPr lang="en-US" altLang="ko-KR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, </a:t>
                      </a:r>
                      <a:r>
                        <a:rPr lang="ko-KR" altLang="en-US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실제 환경에서 서비스를 사용해본다</a:t>
                      </a:r>
                      <a:r>
                        <a:rPr lang="en-US" altLang="ko-KR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. GPS </a:t>
                      </a:r>
                      <a:r>
                        <a:rPr lang="ko-KR" altLang="en-US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상 오차가 본 서비스에 예상치 못한 영향을 미치는 것은 없는지</a:t>
                      </a:r>
                      <a:r>
                        <a:rPr lang="en-US" altLang="ko-KR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, </a:t>
                      </a:r>
                      <a:r>
                        <a:rPr lang="ko-KR" altLang="en-US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도착지의 정보와 진동</a:t>
                      </a:r>
                      <a:r>
                        <a:rPr lang="en-US" altLang="ko-KR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/</a:t>
                      </a:r>
                      <a:r>
                        <a:rPr lang="ko-KR" altLang="en-US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소리 알림이 제대로 동작하는지 확인한다</a:t>
                      </a:r>
                      <a:r>
                        <a:rPr lang="en-US" altLang="ko-KR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. </a:t>
                      </a:r>
                      <a:r>
                        <a:rPr lang="ko-KR" altLang="en-US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또한</a:t>
                      </a:r>
                      <a:r>
                        <a:rPr lang="en-US" altLang="ko-KR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, 10</a:t>
                      </a:r>
                      <a:r>
                        <a:rPr lang="ko-KR" altLang="en-US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회 이상 테스트 후 오류율을 확인하고 개선한다</a:t>
                      </a:r>
                      <a:r>
                        <a:rPr lang="en-US" altLang="ko-KR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.   </a:t>
                      </a:r>
                      <a:endParaRPr lang="ko-KR" altLang="en-US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375594"/>
                  </a:ext>
                </a:extLst>
              </a:tr>
              <a:tr h="120927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지하철 역 </a:t>
                      </a:r>
                      <a:r>
                        <a:rPr lang="en-US" altLang="ko-KR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· </a:t>
                      </a:r>
                      <a:r>
                        <a:rPr lang="ko-KR" altLang="en-US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신호등</a:t>
                      </a:r>
                      <a:endParaRPr lang="en-US" altLang="ko-KR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  <a:p>
                      <a:pPr algn="l" latinLnBrk="1"/>
                      <a:r>
                        <a:rPr lang="ko-KR" altLang="en-US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음성</a:t>
                      </a:r>
                      <a:r>
                        <a:rPr lang="en-US" altLang="ko-KR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 </a:t>
                      </a:r>
                      <a:r>
                        <a:rPr lang="ko-KR" altLang="en-US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유도기 신호 기능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지하철 역에 설치된 음성 유도기와의 호환성을 측정한다</a:t>
                      </a:r>
                      <a:r>
                        <a:rPr lang="en-US" altLang="ko-KR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.</a:t>
                      </a:r>
                      <a:endParaRPr lang="ko-KR" altLang="en-US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공공 장소 및 지하철 지하에서 연결된 음성 유도기로 나누어서 테스트 진행</a:t>
                      </a:r>
                      <a:r>
                        <a:rPr lang="en-US" altLang="ko-KR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, </a:t>
                      </a:r>
                      <a:r>
                        <a:rPr lang="ko-KR" altLang="en-US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기능을 실행하였을 때</a:t>
                      </a:r>
                      <a:r>
                        <a:rPr lang="en-US" altLang="ko-KR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,</a:t>
                      </a:r>
                      <a:r>
                        <a:rPr lang="ko-KR" altLang="en-US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 성공률을 거리에 따라 측정함 각각 </a:t>
                      </a:r>
                      <a:r>
                        <a:rPr lang="en-US" altLang="ko-KR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1m, 3m, 5m, 10m </a:t>
                      </a:r>
                      <a:r>
                        <a:rPr lang="ko-KR" altLang="en-US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순으로 진행하고 최종목표는 </a:t>
                      </a:r>
                      <a:r>
                        <a:rPr lang="en-US" altLang="ko-KR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5m</a:t>
                      </a:r>
                      <a:r>
                        <a:rPr lang="ko-KR" altLang="en-US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이내의 응답률이 </a:t>
                      </a:r>
                      <a:r>
                        <a:rPr lang="en-US" altLang="ko-KR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98%</a:t>
                      </a:r>
                      <a:r>
                        <a:rPr lang="ko-KR" altLang="en-US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이상인 것을 목표로 진행한다</a:t>
                      </a:r>
                      <a:r>
                        <a:rPr lang="en-US" altLang="ko-KR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.</a:t>
                      </a:r>
                      <a:endParaRPr lang="ko-KR" altLang="en-US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980011"/>
                  </a:ext>
                </a:extLst>
              </a:tr>
              <a:tr h="45997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신호등 타이머</a:t>
                      </a:r>
                      <a:endParaRPr lang="en-US" altLang="ko-KR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  <a:p>
                      <a:pPr algn="l" latinLnBrk="1"/>
                      <a:r>
                        <a:rPr lang="ko-KR" altLang="en-US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음성 지원 기능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초록 불 및 빨간 불 변경시에 오차 시간을 측정한다</a:t>
                      </a:r>
                      <a:r>
                        <a:rPr lang="en-US" altLang="ko-KR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.</a:t>
                      </a:r>
                      <a:endParaRPr lang="ko-KR" altLang="en-US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거리에 따라 신호등의 시간이 다른 것 이기 때문에 각각 어린이 보호구역 및 일반 지점 및 거리에 따른 빨간 불</a:t>
                      </a:r>
                      <a:r>
                        <a:rPr lang="en-US" altLang="ko-KR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, </a:t>
                      </a:r>
                      <a:r>
                        <a:rPr lang="ko-KR" altLang="en-US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파란 불 시간을 나누어서 변경하는 시간 오차에 대한 시간을 하루 이상의 기간을 가지고 계산하고 각각의 정확도가 </a:t>
                      </a:r>
                      <a:r>
                        <a:rPr lang="en-US" altLang="ko-KR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100%</a:t>
                      </a:r>
                      <a:r>
                        <a:rPr lang="ko-KR" altLang="en-US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가 되는 것을 목표로 한다</a:t>
                      </a:r>
                      <a:r>
                        <a:rPr lang="en-US" altLang="ko-KR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.</a:t>
                      </a:r>
                      <a:endParaRPr lang="ko-KR" altLang="en-US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7423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2791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1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151570-4C58-7B12-84E5-B1481796F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3403005-95B1-6692-650A-A1F4279BCA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7335E6B-49A0-8644-D63D-3C05B2F2AFC3}"/>
              </a:ext>
            </a:extLst>
          </p:cNvPr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762000" y="2476500"/>
            <a:ext cx="16751300" cy="7124700"/>
          </a:xfrm>
          <a:prstGeom prst="rect">
            <a:avLst/>
          </a:prstGeom>
        </p:spPr>
      </p:pic>
      <p:sp>
        <p:nvSpPr>
          <p:cNvPr id="6" name="TextBox 33">
            <a:extLst>
              <a:ext uri="{FF2B5EF4-FFF2-40B4-BE49-F238E27FC236}">
                <a16:creationId xmlns:a16="http://schemas.microsoft.com/office/drawing/2014/main" id="{2669182C-8E19-8E7F-31C5-F2CF32BBAEBC}"/>
              </a:ext>
            </a:extLst>
          </p:cNvPr>
          <p:cNvSpPr txBox="1"/>
          <p:nvPr/>
        </p:nvSpPr>
        <p:spPr>
          <a:xfrm>
            <a:off x="6629400" y="1422400"/>
            <a:ext cx="50292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900" b="0" i="0" u="none" strike="noStrike" spc="-200" dirty="0">
                <a:solidFill>
                  <a:srgbClr val="2F5CA1"/>
                </a:solidFill>
                <a:ea typeface="ONE Mobile Title OTF"/>
              </a:rPr>
              <a:t>최종완성 지표</a:t>
            </a:r>
            <a:endParaRPr lang="ko-KR" sz="3900" b="0" i="0" u="none" strike="noStrike" spc="-200" dirty="0">
              <a:solidFill>
                <a:srgbClr val="2F5CA1"/>
              </a:solidFill>
              <a:ea typeface="ONE Mobile Title OTF"/>
            </a:endParaRPr>
          </a:p>
        </p:txBody>
      </p:sp>
      <p:sp>
        <p:nvSpPr>
          <p:cNvPr id="7" name="가로 글상자 8">
            <a:extLst>
              <a:ext uri="{FF2B5EF4-FFF2-40B4-BE49-F238E27FC236}">
                <a16:creationId xmlns:a16="http://schemas.microsoft.com/office/drawing/2014/main" id="{CCEC6242-E7CA-6EA6-FCC9-71D67849C272}"/>
              </a:ext>
            </a:extLst>
          </p:cNvPr>
          <p:cNvSpPr txBox="1"/>
          <p:nvPr/>
        </p:nvSpPr>
        <p:spPr>
          <a:xfrm>
            <a:off x="9745214" y="2879805"/>
            <a:ext cx="41910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lvl="0" indent="-25704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ko-KR" altLang="en-US" sz="2500" b="1" dirty="0">
                <a:solidFill>
                  <a:srgbClr val="000000"/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성능 지표</a:t>
            </a:r>
            <a:endParaRPr kumimoji="0" lang="ko-KR" altLang="en-US" sz="2500" b="1" i="0" u="none" strike="noStrike" kern="1200" cap="none" spc="0" normalizeH="0" baseline="0" dirty="0">
              <a:solidFill>
                <a:srgbClr val="000000"/>
              </a:solidFill>
              <a:latin typeface="KoPubWorld돋움체 Medium" panose="020B0600000101010101" charset="-127"/>
              <a:ea typeface="KoPubWorld돋움체 Medium" panose="020B0600000101010101" charset="-127"/>
              <a:cs typeface="KoPubWorld돋움체 Medium" panose="020B0600000101010101" charset="-127"/>
            </a:endParaRPr>
          </a:p>
        </p:txBody>
      </p:sp>
      <p:sp>
        <p:nvSpPr>
          <p:cNvPr id="13" name="가로 글상자 8">
            <a:extLst>
              <a:ext uri="{FF2B5EF4-FFF2-40B4-BE49-F238E27FC236}">
                <a16:creationId xmlns:a16="http://schemas.microsoft.com/office/drawing/2014/main" id="{5D68141F-1737-C780-3396-C67AA902FA2D}"/>
              </a:ext>
            </a:extLst>
          </p:cNvPr>
          <p:cNvSpPr txBox="1"/>
          <p:nvPr/>
        </p:nvSpPr>
        <p:spPr>
          <a:xfrm>
            <a:off x="9745214" y="5740914"/>
            <a:ext cx="41910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lvl="0" indent="-25704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500" b="1" i="0" u="none" strike="noStrike" kern="1200" cap="none" spc="0" normalizeH="0" baseline="0" dirty="0">
                <a:solidFill>
                  <a:srgbClr val="000000"/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사양 지표</a:t>
            </a:r>
          </a:p>
        </p:txBody>
      </p:sp>
      <p:sp>
        <p:nvSpPr>
          <p:cNvPr id="14" name="가로 글상자 10">
            <a:extLst>
              <a:ext uri="{FF2B5EF4-FFF2-40B4-BE49-F238E27FC236}">
                <a16:creationId xmlns:a16="http://schemas.microsoft.com/office/drawing/2014/main" id="{56A85FE2-2181-05AD-5096-E313C9B878F3}"/>
              </a:ext>
            </a:extLst>
          </p:cNvPr>
          <p:cNvSpPr txBox="1"/>
          <p:nvPr/>
        </p:nvSpPr>
        <p:spPr>
          <a:xfrm>
            <a:off x="9982200" y="3370896"/>
            <a:ext cx="594360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(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스마트 </a:t>
            </a:r>
            <a:r>
              <a:rPr lang="ko-KR" altLang="en-US" dirty="0">
                <a:solidFill>
                  <a:srgbClr val="000000"/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홈 제어 응답 시간</a:t>
            </a:r>
            <a:r>
              <a:rPr lang="en-US" altLang="ko-KR" dirty="0">
                <a:solidFill>
                  <a:srgbClr val="000000"/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)</a:t>
            </a:r>
            <a:endParaRPr kumimoji="0" lang="ko-KR" altLang="en-US" sz="1800" b="0" i="0" u="none" strike="noStrike" kern="1200" cap="none" spc="0" normalizeH="0" baseline="0" dirty="0">
              <a:solidFill>
                <a:srgbClr val="000000"/>
              </a:solidFill>
              <a:latin typeface="KoPubWorld돋움체 Medium" panose="020B0600000101010101" charset="-127"/>
              <a:ea typeface="KoPubWorld돋움체 Medium" panose="020B0600000101010101" charset="-127"/>
              <a:cs typeface="KoPubWorld돋움체 Medium" panose="020B0600000101010101" charset="-127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→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 원활한 사용을 위해 최대한 </a:t>
            </a:r>
            <a:r>
              <a:rPr lang="en-US" altLang="ko-KR" dirty="0">
                <a:solidFill>
                  <a:srgbClr val="000000"/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1~2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초 내의 응답 속도를 목표로 한다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.</a:t>
            </a:r>
            <a:endParaRPr lang="en-US" altLang="ko-KR" dirty="0">
              <a:solidFill>
                <a:srgbClr val="000000"/>
              </a:solidFill>
              <a:latin typeface="KoPubWorld돋움체 Medium" panose="020B0600000101010101" charset="-127"/>
              <a:ea typeface="KoPubWorld돋움체 Medium" panose="020B0600000101010101" charset="-127"/>
              <a:cs typeface="KoPubWorld돋움체 Medium" panose="020B0600000101010101" charset="-127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 dirty="0">
              <a:solidFill>
                <a:srgbClr val="000000"/>
              </a:solidFill>
              <a:latin typeface="KoPubWorld돋움체 Medium" panose="020B0600000101010101" charset="-127"/>
              <a:ea typeface="KoPubWorld돋움체 Medium" panose="020B0600000101010101" charset="-127"/>
              <a:cs typeface="KoPubWorld돋움체 Medium" panose="020B0600000101010101" charset="-127"/>
            </a:endParaRPr>
          </a:p>
          <a:p>
            <a:pPr>
              <a:defRPr/>
            </a:pPr>
            <a:r>
              <a:rPr lang="en-US" altLang="ko-KR" dirty="0">
                <a:solidFill>
                  <a:srgbClr val="000000"/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대중교통 알림 정확도</a:t>
            </a:r>
            <a:r>
              <a:rPr lang="en-US" altLang="ko-KR" dirty="0">
                <a:solidFill>
                  <a:srgbClr val="000000"/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 음성 유도기 호환성</a:t>
            </a:r>
            <a:r>
              <a:rPr lang="en-US" altLang="ko-KR" dirty="0">
                <a:solidFill>
                  <a:srgbClr val="000000"/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 신호등 알림 정확성</a:t>
            </a:r>
            <a:r>
              <a:rPr lang="en-US" altLang="ko-KR" dirty="0">
                <a:solidFill>
                  <a:srgbClr val="000000"/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)</a:t>
            </a:r>
          </a:p>
          <a:p>
            <a: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→ 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사용자의 안전과 관련이 있는 분야이므로 </a:t>
            </a:r>
            <a:r>
              <a:rPr lang="en-US" altLang="ko-KR">
                <a:solidFill>
                  <a:srgbClr val="000000"/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99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%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에 가까운 성능 구상을 목표로 한다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.</a:t>
            </a:r>
          </a:p>
        </p:txBody>
      </p:sp>
      <p:sp>
        <p:nvSpPr>
          <p:cNvPr id="15" name="가로 글상자 10">
            <a:extLst>
              <a:ext uri="{FF2B5EF4-FFF2-40B4-BE49-F238E27FC236}">
                <a16:creationId xmlns:a16="http://schemas.microsoft.com/office/drawing/2014/main" id="{F3B5EAF2-B3E1-122B-F7FC-3A603B0524D1}"/>
              </a:ext>
            </a:extLst>
          </p:cNvPr>
          <p:cNvSpPr txBox="1"/>
          <p:nvPr/>
        </p:nvSpPr>
        <p:spPr>
          <a:xfrm>
            <a:off x="9982199" y="6182592"/>
            <a:ext cx="59436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(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하드웨어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)</a:t>
            </a: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→ 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애플리케이션 호환성과 배터리 효율을 고려하여</a:t>
            </a:r>
            <a:endParaRPr kumimoji="0" lang="en-US" altLang="ko-KR" b="0" i="0" u="none" strike="noStrike" kern="1200" cap="none" spc="0" normalizeH="0" baseline="0" dirty="0">
              <a:solidFill>
                <a:srgbClr val="000000"/>
              </a:solidFill>
              <a:latin typeface="KoPubWorld돋움체 Medium" panose="020B0600000101010101" charset="-127"/>
              <a:ea typeface="KoPubWorld돋움체 Medium" panose="020B0600000101010101" charset="-127"/>
              <a:cs typeface="KoPubWorld돋움체 Medium" panose="020B0600000101010101" charset="-127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최소 갤럭시 </a:t>
            </a:r>
            <a:r>
              <a:rPr kumimoji="0" lang="ko-KR" altLang="en-US" b="0" i="0" u="none" strike="noStrike" kern="1200" cap="none" spc="0" normalizeH="0" baseline="0" dirty="0" err="1">
                <a:solidFill>
                  <a:srgbClr val="000000"/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워치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 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4</a:t>
            </a:r>
            <a:r>
              <a:rPr lang="ko-KR" altLang="en-US" dirty="0">
                <a:solidFill>
                  <a:srgbClr val="000000"/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 이상의 버전으로 구현을 진행한다</a:t>
            </a:r>
            <a:r>
              <a:rPr lang="en-US" altLang="ko-KR" dirty="0">
                <a:solidFill>
                  <a:srgbClr val="000000"/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.</a:t>
            </a:r>
            <a:endParaRPr kumimoji="0" lang="ko-KR" altLang="en-US" sz="1800" b="0" i="0" u="none" strike="noStrike" kern="1200" cap="none" spc="0" normalizeH="0" baseline="0" dirty="0">
              <a:solidFill>
                <a:srgbClr val="000000"/>
              </a:solidFill>
              <a:latin typeface="KoPubWorld돋움체 Medium" panose="020B0600000101010101" charset="-127"/>
              <a:ea typeface="KoPubWorld돋움체 Medium" panose="020B0600000101010101" charset="-127"/>
              <a:cs typeface="KoPubWorld돋움체 Medium" panose="020B0600000101010101" charset="-127"/>
            </a:endParaRPr>
          </a:p>
        </p:txBody>
      </p:sp>
      <p:sp>
        <p:nvSpPr>
          <p:cNvPr id="16" name="가로 글상자 8">
            <a:extLst>
              <a:ext uri="{FF2B5EF4-FFF2-40B4-BE49-F238E27FC236}">
                <a16:creationId xmlns:a16="http://schemas.microsoft.com/office/drawing/2014/main" id="{64347482-BA12-70B5-8AEF-4DC2262474B9}"/>
              </a:ext>
            </a:extLst>
          </p:cNvPr>
          <p:cNvSpPr txBox="1"/>
          <p:nvPr/>
        </p:nvSpPr>
        <p:spPr>
          <a:xfrm>
            <a:off x="9745214" y="7256066"/>
            <a:ext cx="41910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lvl="0" indent="-25704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500" b="1" i="0" u="none" strike="noStrike" kern="1200" cap="none" spc="0" normalizeH="0" baseline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SW </a:t>
            </a:r>
            <a:r>
              <a:rPr kumimoji="0" lang="ko-KR" altLang="en-US" sz="2500" b="1" i="0" u="none" strike="noStrike" kern="1200" cap="none" spc="0" normalizeH="0" baseline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지표</a:t>
            </a:r>
          </a:p>
        </p:txBody>
      </p:sp>
      <p:sp>
        <p:nvSpPr>
          <p:cNvPr id="17" name="가로 글상자 10">
            <a:extLst>
              <a:ext uri="{FF2B5EF4-FFF2-40B4-BE49-F238E27FC236}">
                <a16:creationId xmlns:a16="http://schemas.microsoft.com/office/drawing/2014/main" id="{95A7712B-9AE5-0369-DEA7-7EC30681BC29}"/>
              </a:ext>
            </a:extLst>
          </p:cNvPr>
          <p:cNvSpPr txBox="1"/>
          <p:nvPr/>
        </p:nvSpPr>
        <p:spPr>
          <a:xfrm>
            <a:off x="9982199" y="7736050"/>
            <a:ext cx="59436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(UI / UX </a:t>
            </a:r>
            <a:r>
              <a:rPr lang="ko-KR" altLang="en-US" dirty="0" err="1">
                <a:solidFill>
                  <a:srgbClr val="000000"/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직관성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)</a:t>
            </a: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→ 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별도의 설명 없이 편하게 사용할 수 있는 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UI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를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 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구현한다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.</a:t>
            </a:r>
            <a:endParaRPr kumimoji="0" lang="ko-KR" altLang="en-US" sz="1800" b="0" i="0" u="none" strike="noStrike" kern="1200" cap="none" spc="0" normalizeH="0" baseline="0" dirty="0">
              <a:solidFill>
                <a:srgbClr val="000000"/>
              </a:solidFill>
              <a:latin typeface="KoPubWorld돋움체 Medium" panose="020B0600000101010101" charset="-127"/>
              <a:ea typeface="KoPubWorld돋움체 Medium" panose="020B0600000101010101" charset="-127"/>
              <a:cs typeface="KoPubWorld돋움체 Medium" panose="020B0600000101010101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23D5AF7-8A8A-E63D-6C82-39E2DE58D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776118"/>
            <a:ext cx="8153400" cy="66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5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1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202E37-2D0F-78BC-DB8C-80853307C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9F1FED3E-FEE9-7B36-E24C-62EF06E5F80C}"/>
              </a:ext>
            </a:extLst>
          </p:cNvPr>
          <p:cNvSpPr txBox="1"/>
          <p:nvPr/>
        </p:nvSpPr>
        <p:spPr>
          <a:xfrm>
            <a:off x="533400" y="863600"/>
            <a:ext cx="5562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900" b="0" i="0" u="none" strike="noStrike" spc="600">
                <a:solidFill>
                  <a:srgbClr val="5B6AB8"/>
                </a:solidFill>
                <a:ea typeface="Noto Sans CJK KR Regular"/>
              </a:rPr>
              <a:t>관련</a:t>
            </a:r>
            <a:r>
              <a:rPr lang="en-US" sz="2900" b="0" i="0" u="none" strike="noStrike" spc="600">
                <a:solidFill>
                  <a:srgbClr val="5B6AB8"/>
                </a:solidFill>
                <a:latin typeface="Noto Sans CJK KR Regular"/>
              </a:rPr>
              <a:t> </a:t>
            </a:r>
            <a:r>
              <a:rPr lang="ko-KR" sz="2900" b="0" i="0" u="none" strike="noStrike" spc="600">
                <a:solidFill>
                  <a:srgbClr val="5B6AB8"/>
                </a:solidFill>
                <a:ea typeface="Noto Sans CJK KR Regular"/>
              </a:rPr>
              <a:t>연구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A63B06E-416E-39BA-CB5D-1B0A9BE5A2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87C0F558-C155-A3BC-568B-5F7D4C58ADE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2000" y="2628900"/>
            <a:ext cx="16751300" cy="6990948"/>
          </a:xfrm>
          <a:prstGeom prst="rect">
            <a:avLst/>
          </a:prstGeom>
        </p:spPr>
      </p:pic>
      <p:sp>
        <p:nvSpPr>
          <p:cNvPr id="13" name="TextBox 33">
            <a:extLst>
              <a:ext uri="{FF2B5EF4-FFF2-40B4-BE49-F238E27FC236}">
                <a16:creationId xmlns:a16="http://schemas.microsoft.com/office/drawing/2014/main" id="{7DCF9B64-B2D1-6832-5A6D-DC289D238745}"/>
              </a:ext>
            </a:extLst>
          </p:cNvPr>
          <p:cNvSpPr txBox="1"/>
          <p:nvPr/>
        </p:nvSpPr>
        <p:spPr>
          <a:xfrm>
            <a:off x="6629400" y="1422400"/>
            <a:ext cx="50292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900" spc="-200" dirty="0">
                <a:solidFill>
                  <a:srgbClr val="2F5CA1"/>
                </a:solidFill>
                <a:ea typeface="ONE Mobile Title OTF"/>
              </a:rPr>
              <a:t>유사  기능 어플 비교</a:t>
            </a:r>
            <a:endParaRPr lang="ko-KR" sz="3900" b="0" i="0" u="none" strike="noStrike" spc="-200" dirty="0">
              <a:solidFill>
                <a:srgbClr val="2F5CA1"/>
              </a:solidFill>
              <a:ea typeface="ONE Mobile Title OTF"/>
            </a:endParaRPr>
          </a:p>
        </p:txBody>
      </p:sp>
      <p:pic>
        <p:nvPicPr>
          <p:cNvPr id="41" name="그림 40" descr="인간의 얼굴, 사람, 의류, 휴대 전화이(가) 표시된 사진&#10;&#10;자동 생성된 설명">
            <a:extLst>
              <a:ext uri="{FF2B5EF4-FFF2-40B4-BE49-F238E27FC236}">
                <a16:creationId xmlns:a16="http://schemas.microsoft.com/office/drawing/2014/main" id="{DC9BB0FA-6918-016C-DD77-47A86A09D8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0249" y="3170786"/>
            <a:ext cx="2499577" cy="5433531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B22B6B9E-4046-F000-492C-E5B399F23E85}"/>
              </a:ext>
            </a:extLst>
          </p:cNvPr>
          <p:cNvGrpSpPr/>
          <p:nvPr/>
        </p:nvGrpSpPr>
        <p:grpSpPr>
          <a:xfrm>
            <a:off x="990600" y="3096041"/>
            <a:ext cx="13209447" cy="2123659"/>
            <a:chOff x="1066800" y="4100372"/>
            <a:chExt cx="13209447" cy="212365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82A8DA5-E782-B778-2BDF-FE0A26F63555}"/>
                </a:ext>
              </a:extLst>
            </p:cNvPr>
            <p:cNvSpPr txBox="1"/>
            <p:nvPr/>
          </p:nvSpPr>
          <p:spPr>
            <a:xfrm>
              <a:off x="1066800" y="5023702"/>
              <a:ext cx="1320944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시각장애인을 위한 원격 지원 서비스</a:t>
              </a:r>
              <a:r>
                <a:rPr lang="en-US" altLang="ko-KR" sz="24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</a:t>
              </a:r>
              <a:r>
                <a:rPr lang="ko-KR" altLang="en-US" sz="24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스마트폰과 </a:t>
              </a:r>
              <a:r>
                <a:rPr lang="ko-KR" altLang="en-US" sz="2400" dirty="0" err="1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스마트워치를</a:t>
              </a:r>
              <a:r>
                <a:rPr lang="ko-KR" altLang="en-US" sz="24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통해 </a:t>
              </a:r>
              <a:r>
                <a:rPr lang="ko-KR" altLang="en-US" sz="2400" dirty="0">
                  <a:highlight>
                    <a:srgbClr val="FFFF00"/>
                  </a:highlight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전문 안내원</a:t>
              </a:r>
              <a:r>
                <a:rPr lang="ko-KR" altLang="en-US" sz="24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과 연결되어 실시간으로 도움을 받을 수 있음</a:t>
              </a:r>
              <a:endParaRPr lang="en-US" altLang="ko-KR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시각장애인의 위험한 상황이나 생활에 대한 보조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4F1D3D6-01BE-BCFB-FF47-D64C85E66ACF}"/>
                </a:ext>
              </a:extLst>
            </p:cNvPr>
            <p:cNvSpPr/>
            <p:nvPr/>
          </p:nvSpPr>
          <p:spPr>
            <a:xfrm>
              <a:off x="1066800" y="4100372"/>
              <a:ext cx="134767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5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Aira</a:t>
              </a:r>
              <a:endParaRPr lang="en-US" altLang="ko-KR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7C8F4AA-BEA6-6FC0-83A0-F46164D35569}"/>
              </a:ext>
            </a:extLst>
          </p:cNvPr>
          <p:cNvGrpSpPr/>
          <p:nvPr/>
        </p:nvGrpSpPr>
        <p:grpSpPr>
          <a:xfrm>
            <a:off x="981151" y="5466668"/>
            <a:ext cx="13268249" cy="1754327"/>
            <a:chOff x="1007998" y="4100372"/>
            <a:chExt cx="13268249" cy="175432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D495B79-55DE-046A-2AF5-33D7A6FE38C9}"/>
                </a:ext>
              </a:extLst>
            </p:cNvPr>
            <p:cNvSpPr txBox="1"/>
            <p:nvPr/>
          </p:nvSpPr>
          <p:spPr>
            <a:xfrm>
              <a:off x="1066800" y="5023702"/>
              <a:ext cx="132094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위험한 상황일때에 </a:t>
              </a:r>
              <a:r>
                <a:rPr lang="en-US" altLang="ko-KR" sz="24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‘</a:t>
              </a:r>
              <a:r>
                <a:rPr lang="ko-KR" altLang="en-US" sz="24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음성</a:t>
              </a:r>
              <a:r>
                <a:rPr lang="en-US" altLang="ko-KR" sz="24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’</a:t>
              </a:r>
              <a:r>
                <a:rPr lang="ko-KR" altLang="en-US" sz="24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으로 지정된 전화번호로 응급 전화를 할 수 있게 함으로써 응급상황 대처</a:t>
              </a:r>
              <a:endParaRPr lang="en-US" altLang="ko-KR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홈 네트워크를 사용한 </a:t>
              </a:r>
              <a:r>
                <a:rPr lang="ko-KR" altLang="en-US" sz="2400" dirty="0">
                  <a:highlight>
                    <a:srgbClr val="FFFF00"/>
                  </a:highlight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혼자서</a:t>
              </a:r>
              <a:r>
                <a:rPr lang="ko-KR" altLang="en-US" sz="24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스마트 기기를 제어 및 조절 할 수 있게 함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87A9868-2EEB-90F4-D9CE-CB5BE9DE2D9F}"/>
                </a:ext>
              </a:extLst>
            </p:cNvPr>
            <p:cNvSpPr/>
            <p:nvPr/>
          </p:nvSpPr>
          <p:spPr>
            <a:xfrm>
              <a:off x="1007998" y="4100372"/>
              <a:ext cx="588173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5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우리</a:t>
              </a:r>
              <a:r>
                <a:rPr lang="ko-KR" altLang="en-US" sz="5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 애플리케이션</a:t>
              </a:r>
              <a:endParaRPr lang="en-US" altLang="ko-KR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9992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1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489F51-C44D-4BD8-6CA1-B303AA2FF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730F18E2-6167-23CB-3CF5-37A0965E59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AE5BCB88-0E4E-47C8-810B-2DF24D390E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2000" y="2628900"/>
            <a:ext cx="16751300" cy="6990948"/>
          </a:xfrm>
          <a:prstGeom prst="rect">
            <a:avLst/>
          </a:prstGeom>
        </p:spPr>
      </p:pic>
      <p:sp>
        <p:nvSpPr>
          <p:cNvPr id="13" name="TextBox 33">
            <a:extLst>
              <a:ext uri="{FF2B5EF4-FFF2-40B4-BE49-F238E27FC236}">
                <a16:creationId xmlns:a16="http://schemas.microsoft.com/office/drawing/2014/main" id="{DEA20005-50B8-7695-656D-76D8036CD0F8}"/>
              </a:ext>
            </a:extLst>
          </p:cNvPr>
          <p:cNvSpPr txBox="1"/>
          <p:nvPr/>
        </p:nvSpPr>
        <p:spPr>
          <a:xfrm>
            <a:off x="6629400" y="1422400"/>
            <a:ext cx="50292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900" spc="-200" dirty="0">
                <a:solidFill>
                  <a:srgbClr val="2F5CA1"/>
                </a:solidFill>
                <a:ea typeface="ONE Mobile Title OTF"/>
              </a:rPr>
              <a:t>유사  기능 어플 비교</a:t>
            </a:r>
            <a:endParaRPr lang="ko-KR" sz="3900" b="0" i="0" u="none" strike="noStrike" spc="-200" dirty="0">
              <a:solidFill>
                <a:srgbClr val="2F5CA1"/>
              </a:solidFill>
              <a:ea typeface="ONE Mobile Title OTF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2F5A0CC-763B-7B18-D40A-E544E46F1251}"/>
              </a:ext>
            </a:extLst>
          </p:cNvPr>
          <p:cNvGrpSpPr/>
          <p:nvPr/>
        </p:nvGrpSpPr>
        <p:grpSpPr>
          <a:xfrm>
            <a:off x="973910" y="3250676"/>
            <a:ext cx="13209447" cy="1754327"/>
            <a:chOff x="1066800" y="4100372"/>
            <a:chExt cx="13209447" cy="175432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7CDE080-E3C6-C24D-119C-68E399CFE53F}"/>
                </a:ext>
              </a:extLst>
            </p:cNvPr>
            <p:cNvSpPr txBox="1"/>
            <p:nvPr/>
          </p:nvSpPr>
          <p:spPr>
            <a:xfrm>
              <a:off x="1066800" y="5023702"/>
              <a:ext cx="132094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버스를 탈 때에 버스 위치 확인 및 </a:t>
              </a:r>
              <a:r>
                <a:rPr lang="ko-KR" altLang="en-US" sz="2400" dirty="0" err="1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하차벨</a:t>
              </a:r>
              <a:r>
                <a:rPr lang="ko-KR" altLang="en-US" sz="24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위치 등 장애인들이 버스를 이용하기에 불편한 부분을 스마트폰 어플을 이용하여 제공함 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818CFA9-53CF-8EE8-3BC1-668A6F159F31}"/>
                </a:ext>
              </a:extLst>
            </p:cNvPr>
            <p:cNvSpPr/>
            <p:nvPr/>
          </p:nvSpPr>
          <p:spPr>
            <a:xfrm>
              <a:off x="1148751" y="4100372"/>
              <a:ext cx="295465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5400" b="1" dirty="0" err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버스스로</a:t>
              </a:r>
              <a:endParaRPr lang="en-US" altLang="ko-KR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555D4C0-9B42-1BBE-349F-93E8B47A5F29}"/>
              </a:ext>
            </a:extLst>
          </p:cNvPr>
          <p:cNvGrpSpPr/>
          <p:nvPr/>
        </p:nvGrpSpPr>
        <p:grpSpPr>
          <a:xfrm>
            <a:off x="958670" y="5466668"/>
            <a:ext cx="13268249" cy="1754327"/>
            <a:chOff x="1007998" y="4100372"/>
            <a:chExt cx="13268249" cy="175432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B596CE-F7CB-828E-BA39-B8A2D3747CA4}"/>
                </a:ext>
              </a:extLst>
            </p:cNvPr>
            <p:cNvSpPr txBox="1"/>
            <p:nvPr/>
          </p:nvSpPr>
          <p:spPr>
            <a:xfrm>
              <a:off x="1066800" y="5023702"/>
              <a:ext cx="132094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스마트 </a:t>
              </a:r>
              <a:r>
                <a:rPr lang="ko-KR" altLang="en-US" sz="2400" dirty="0" err="1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워치</a:t>
              </a:r>
              <a:r>
                <a:rPr lang="ko-KR" altLang="en-US" sz="24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라는 장애인 접근성이 용이한 것을 넣어서 시각장애인이</a:t>
              </a:r>
              <a:r>
                <a:rPr lang="en-US" altLang="ko-KR" sz="24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버스 쪽을 향해 스마트폰을 </a:t>
              </a:r>
              <a:r>
                <a:rPr lang="ko-KR" altLang="en-US" sz="2400" dirty="0" err="1">
                  <a:highlight>
                    <a:srgbClr val="FFFF00"/>
                  </a:highlight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비춰야함</a:t>
              </a:r>
              <a:endParaRPr lang="en-US" altLang="ko-KR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우리 </a:t>
              </a:r>
              <a:r>
                <a:rPr lang="ko-KR" altLang="en-US" sz="2400" dirty="0" err="1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어플에서는</a:t>
              </a:r>
              <a:r>
                <a:rPr lang="ko-KR" altLang="en-US" sz="24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</a:t>
              </a:r>
              <a:r>
                <a:rPr lang="ko-KR" altLang="en-US" sz="2400" dirty="0">
                  <a:highlight>
                    <a:srgbClr val="FFFF00"/>
                  </a:highlight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빛이나 소리</a:t>
              </a:r>
              <a:r>
                <a:rPr lang="ko-KR" altLang="en-US" sz="24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를 통해 탑승의사를 밝히는 부분으로 개선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4B0D69D-265E-6E54-FDEA-A51F6C36D837}"/>
                </a:ext>
              </a:extLst>
            </p:cNvPr>
            <p:cNvSpPr/>
            <p:nvPr/>
          </p:nvSpPr>
          <p:spPr>
            <a:xfrm>
              <a:off x="1007998" y="4100372"/>
              <a:ext cx="588173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5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우리</a:t>
              </a:r>
              <a:r>
                <a:rPr lang="ko-KR" altLang="en-US" sz="5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 애플리케이션</a:t>
              </a:r>
              <a:endParaRPr lang="en-US" altLang="ko-KR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pic>
        <p:nvPicPr>
          <p:cNvPr id="5" name="그림 4" descr="텍스트, 스크린샷, 폰트, 휴대 전화이(가) 표시된 사진&#10;&#10;자동 생성된 설명">
            <a:extLst>
              <a:ext uri="{FF2B5EF4-FFF2-40B4-BE49-F238E27FC236}">
                <a16:creationId xmlns:a16="http://schemas.microsoft.com/office/drawing/2014/main" id="{6E2C280D-DF05-21D8-B0E4-23BDC8C9FA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7668" y="2929603"/>
            <a:ext cx="3368332" cy="59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739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781</TotalTime>
  <Words>1581</Words>
  <Application>Microsoft Office PowerPoint</Application>
  <PresentationFormat>사용자 지정</PresentationFormat>
  <Paragraphs>204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3" baseType="lpstr">
      <vt:lpstr>KoPubWorld바탕체 Light</vt:lpstr>
      <vt:lpstr>Arial</vt:lpstr>
      <vt:lpstr>S-Core Dream 5 Medium</vt:lpstr>
      <vt:lpstr>KoPubWorld돋움체 Light</vt:lpstr>
      <vt:lpstr>나눔고딕 Light</vt:lpstr>
      <vt:lpstr>ONE Mobile Title OTF</vt:lpstr>
      <vt:lpstr>Pretendard</vt:lpstr>
      <vt:lpstr>Calibri</vt:lpstr>
      <vt:lpstr>KoPubWorld돋움체 Medium</vt:lpstr>
      <vt:lpstr>ONE Mobile OTF Regular</vt:lpstr>
      <vt:lpstr>Noto Sans CJK KR Regular</vt:lpstr>
      <vt:lpstr>KoPubWorld돋움체 Bold</vt:lpstr>
      <vt:lpstr>ONE Mobile OTF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김현빈</dc:creator>
  <cp:lastModifiedBy>서하연</cp:lastModifiedBy>
  <cp:revision>18</cp:revision>
  <dcterms:created xsi:type="dcterms:W3CDTF">2006-08-16T00:00:00Z</dcterms:created>
  <dcterms:modified xsi:type="dcterms:W3CDTF">2024-11-25T09:33:22Z</dcterms:modified>
</cp:coreProperties>
</file>